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80" r:id="rId3"/>
    <p:sldId id="281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54455-EEC5-4A2E-9D31-EF628D5B97B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B408-8ECF-4151-8F05-F3D80A455C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2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mpanje.com/medier/2022/03/her-er-de-mest-leste-nettavisen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enposten.no/norge/i/0Gav1g/braathen-sier-han-planla-kongsberg-angrepet-i-fire-maaned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rekte.vg.no/kongsberg-angrepet/news/gjerningsmannen-er-en-konvertitt-til-islam.I-4LJMXNv?utm_source=vgfront&amp;utm_content=hovedlopet_row3_pos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2c790f2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22c790f2e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Kulturdepartementet. (2020). </a:t>
            </a:r>
            <a:r>
              <a:rPr lang="no" sz="83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Handlingsplan mot diskriminering av og hat mot muslimer 2020-2023</a:t>
            </a: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(Publikasjonskode: V-1020 B). Hentet fra</a:t>
            </a:r>
            <a:r>
              <a:rPr lang="no" sz="839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o" sz="839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https://www.regjeringen.no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2c5d7189a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2c5d7189a1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Kulturdepartementet. (2020). </a:t>
            </a:r>
            <a:r>
              <a:rPr lang="no" sz="83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Handlingsplan mot diskriminering av og hat mot muslimer 2020-2023</a:t>
            </a: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(Publikasjonskode: V-1020 B). Hentet fra</a:t>
            </a:r>
            <a:r>
              <a:rPr lang="no" sz="839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o" sz="839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https://www.regjeringen.no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/>
              <a:t>Clickbait =</a:t>
            </a:r>
            <a:r>
              <a:rPr lang="no" sz="1200"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no" sz="12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skrive sensasjonelle eller villedende overskrifter for å tiltrekke klikk på et innhold.”</a:t>
            </a:r>
            <a:endParaRPr sz="12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Forkynnelse </a:t>
            </a:r>
            <a:r>
              <a:rPr lang="no" sz="12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= “</a:t>
            </a:r>
            <a:r>
              <a:rPr lang="no" sz="12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det å formidle, fortelle eller overbevise om et religiøst budskap” — </a:t>
            </a:r>
            <a:r>
              <a:rPr lang="no" sz="12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forbudt med forkynnelse i skolen siden 1969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1ed322e1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221ed322e1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/>
              <a:t>Clickbait =</a:t>
            </a:r>
            <a:r>
              <a:rPr lang="no" sz="1200"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no" sz="12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skrive sensasjonelle eller villedende overskrifter for å tiltrekke klikk på et innhold.”</a:t>
            </a:r>
            <a:endParaRPr sz="12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Forkynnelse </a:t>
            </a:r>
            <a:r>
              <a:rPr lang="no" sz="12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= “</a:t>
            </a:r>
            <a:r>
              <a:rPr lang="no" sz="12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det å formidle, fortelle eller overbevise om et religiøst budskap” — </a:t>
            </a:r>
            <a:r>
              <a:rPr lang="no" sz="12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forbudt med forkynnelse i skolen siden 1969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sz="1200" dirty="0">
                <a:solidFill>
                  <a:srgbClr val="2D2D2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Kilde: Kantar Forbruker &amp; Media (Kantar Online 12 år+). eAviser inngår for avisene i </a:t>
            </a:r>
            <a:r>
              <a:rPr lang="no" sz="1200" u="sng" dirty="0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https://kampanje.com/medier/2022/03/her-er-de-mest-leste-nettavisene/</a:t>
            </a:r>
            <a:endParaRPr sz="1200" dirty="0">
              <a:solidFill>
                <a:srgbClr val="2D2D2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2D2D2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Kulturdepartementet. (2020). </a:t>
            </a:r>
            <a:r>
              <a:rPr lang="no" sz="83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Handlingsplan mot diskriminering av og hat mot muslimer 2020-2023</a:t>
            </a: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(Publikasjonskode: V-1020 B). Hentet fra</a:t>
            </a:r>
            <a:r>
              <a:rPr lang="no" sz="839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o" sz="839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https://www.regjeringen.no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2c790f2e9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22c790f2e9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Kulturdepartementet. (2020). </a:t>
            </a:r>
            <a:r>
              <a:rPr lang="no" sz="83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Handlingsplan mot diskriminering av og hat mot muslimer 2020-2023</a:t>
            </a:r>
            <a:r>
              <a:rPr lang="no" sz="8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(Publikasjonskode: V-1020 B). Hentet fra</a:t>
            </a:r>
            <a:r>
              <a:rPr lang="no" sz="839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o" sz="839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https://www.regjeringen.no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https://www.aftenposten.no/norge/i/0Gav1g/braathen-sier-han-planla-kongsberg-angrepet-i-fire-maaneder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no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Bjarstaad; J. Y. (14.10.2021). </a:t>
            </a:r>
            <a:r>
              <a:rPr lang="no" sz="839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Gjerningsmannen er en konvertitt til Islam</a:t>
            </a:r>
            <a:r>
              <a:rPr lang="no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Hentet 13.10.2021 fra:	</a:t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no" sz="839" u="sng">
                <a:solidFill>
                  <a:srgbClr val="3D45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https://direkte.vg.no/kongsberg-angrepet/news/gjerningsmannen-er-en-konvertitt-til-islam.I-4LJMXNv?utm_source=vgfront&amp;utm_content=hovedlopet_row3_pos1</a:t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0E535E-119E-3B47-49EE-35AB94C2F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2C97640-2EA4-1D86-053B-D1D8F0CE7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E6B24D-E355-7A54-E059-D9537D4D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90CEA9-0BFB-C567-BF85-651178BB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672161-EDEC-EC89-A6BA-F71BC686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3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26EB0-288A-3EF3-2EA1-D7EE354F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AE019D-F760-8FD7-C8B9-DD6C23D3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AA0991-4F98-DD39-C344-40339A73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74FEBC-4D1C-7129-6699-01C0C8C9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D5C15C-B397-9CEE-CAEF-341E5F25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0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F511F51-EBFB-B96C-FD70-49D651E5E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8689A8-E38B-8EAC-B91A-BCF28D59C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5DCEEF-6822-387B-BCFB-3ED6B728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F12FDD-75C2-DA24-1F88-C91A4393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F45189-1B13-F728-23BF-1FE3B663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74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111ff1ba94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111ff1ba94_0_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111ff1ba94_0_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8004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977CB1-3952-7658-0D64-261EA3D9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473F9C-8B7A-9FD2-5FFB-68EF2770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44AD5B-B3A7-85F3-DB00-918C1D45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B4B169-1171-00AF-3B49-A785CF59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AEE7CF-D1CE-9B66-9B28-CB5A4015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26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B4931-78E1-3B86-46A5-8E81608B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C114F5-8A03-2852-0607-C4088546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C42D78-B44B-A58A-D324-3B8F84AC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9F97D-E000-1297-E345-97487588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27DFE-82A1-8CE8-3E93-619034AD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71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DA11E-4A43-8512-FF09-993A2222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19927E-FD17-34BF-F383-305A4079A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528A9AB-6898-5AFC-6F4B-BC10A1FA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6FEF81-2020-EC48-F556-2026E96C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00A4642-9C86-DF86-CD92-03F0DD2E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1D08A4-B922-54CA-A718-2E345B7B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7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967B4D-54B2-7412-473B-071F1B53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DA5969-E4CE-A5BF-05B8-9BCC7C95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3876AA4-C24D-6D72-4ABD-C3EB7AE85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79577E6-5B9B-B626-6E71-E21A6B29F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29BB72B-B6F0-4654-0EEF-9FD0FA3CB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B172C8-2E06-C98E-0583-C752588A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FF2CB70-8480-1E14-68BA-C8A21B4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7DFB598-B027-E09D-A508-44ED4086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18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E815F0-C2E6-1479-36E9-5BC06E63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FF4109-C0F7-E915-5CFE-BE4026D7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6E95BE-9996-3E09-7768-2D5A69F0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7DCAF5-875C-0825-2FCA-8D055047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465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2081F36-C142-BDA9-9E17-23A63437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D3EBDF-44A0-0618-1514-3FAC0C5F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422A63-AE60-C124-F2D8-775119EF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74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5843F3-2954-C430-B1C4-D91E8FE9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0F2281-9591-D060-CE42-104BC77B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5AE211-F75C-5DC6-FC63-6234DB8E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362DDD-67A9-A3C9-6F75-BA98F2D1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A83F93-F328-490E-93B3-26C12BD8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077792-41F0-0E47-F84F-105DAA43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89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94044-D12E-1108-1528-56193666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7CFF844-29B0-1EC3-1DA9-3DFB12CD3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989E1C-BFF0-4AFA-F65D-670CEFCB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C97891-9475-80EC-3625-291881C4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2AC1F7-1BC7-4E23-7F2F-63D9DEDC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19D3EE-582F-BCD8-A3C3-BB28EE58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15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9A52CDE-FBA6-CE7A-A305-2D932E1C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166889-CCB1-4A59-1F85-B49DF3E96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AAF08-93C0-01AE-69A1-F743DB9D6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2882-64AE-4585-A685-0931E5E1F852}" type="datetimeFigureOut">
              <a:rPr lang="nb-NO" smtClean="0"/>
              <a:t>12.12.2023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F3AD7D-9D9B-78B7-ECC7-7730C2AEB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4402A-C40E-0CD7-CE31-185D41F8B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5643-9458-4BE7-8AD3-D594518A1D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2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enposten.no/norge/i/XqWR7b/fem-personer-ble-drept-og-tre-er-skadet-i-kongsberg-opplyser-politi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1092200" y="1824067"/>
            <a:ext cx="10007600" cy="130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3000"/>
            </a:pPr>
            <a:r>
              <a:rPr lang="no" sz="9333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ISLAM</a:t>
            </a:r>
            <a:endParaRPr sz="9333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">
            <a:off x="5101668" y="3429003"/>
            <a:ext cx="1948665" cy="27561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22c790f2e9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01" y="1566034"/>
            <a:ext cx="3720932" cy="501113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22c790f2e9c_0_0"/>
          <p:cNvSpPr txBox="1">
            <a:spLocks noGrp="1"/>
          </p:cNvSpPr>
          <p:nvPr>
            <p:ph type="title"/>
          </p:nvPr>
        </p:nvSpPr>
        <p:spPr>
          <a:xfrm>
            <a:off x="1081000" y="376533"/>
            <a:ext cx="10030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990"/>
            </a:pPr>
            <a:r>
              <a:rPr lang="no" sz="2787" b="1" u="sng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“Holdninger om islam i befolkningen og omtale i media”</a:t>
            </a:r>
            <a:endParaRPr sz="2787" b="1" u="sng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5000"/>
              </a:lnSpc>
              <a:buSzPts val="3000"/>
            </a:pPr>
            <a:r>
              <a:rPr lang="no" sz="1753" b="1" i="1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Retrievers medieanalyse fra 2017, Islam og muslimer i norske medier</a:t>
            </a:r>
            <a:endParaRPr sz="1753" b="1" i="1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990"/>
            </a:pPr>
            <a:endParaRPr sz="2787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buSzPts val="990"/>
            </a:pPr>
            <a:endParaRPr sz="3867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g22c790f2e9c_0_0"/>
          <p:cNvSpPr txBox="1">
            <a:spLocks noGrp="1"/>
          </p:cNvSpPr>
          <p:nvPr>
            <p:ph type="body" idx="1"/>
          </p:nvPr>
        </p:nvSpPr>
        <p:spPr>
          <a:xfrm>
            <a:off x="4044567" y="1725567"/>
            <a:ext cx="7986800" cy="494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sz="2020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3059">
              <a:lnSpc>
                <a:spcPct val="115000"/>
              </a:lnSpc>
              <a:spcBef>
                <a:spcPts val="1600"/>
              </a:spcBef>
              <a:buClr>
                <a:srgbClr val="121212"/>
              </a:buClr>
              <a:buSzPts val="1515"/>
              <a:buFont typeface="Times New Roman"/>
              <a:buChar char="●"/>
            </a:pPr>
            <a:r>
              <a:rPr lang="no" sz="2020" b="1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Konsekvenser av rasisme og diskriminering</a:t>
            </a:r>
            <a:endParaRPr sz="2020" b="1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24592">
              <a:lnSpc>
                <a:spcPct val="115000"/>
              </a:lnSpc>
              <a:buClr>
                <a:srgbClr val="666666"/>
              </a:buClr>
              <a:buSzPts val="1415"/>
              <a:buFont typeface="Times New Roman"/>
              <a:buChar char="○"/>
            </a:pPr>
            <a:r>
              <a:rPr lang="no" sz="1887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Ekskludering og lavere sosial mobilitet</a:t>
            </a:r>
            <a:endParaRPr sz="1887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24592">
              <a:lnSpc>
                <a:spcPct val="115000"/>
              </a:lnSpc>
              <a:buClr>
                <a:srgbClr val="666666"/>
              </a:buClr>
              <a:buSzPts val="1415"/>
              <a:buFont typeface="Times New Roman"/>
              <a:buChar char="○"/>
            </a:pPr>
            <a:r>
              <a:rPr lang="no" sz="1887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Psykiske plager → helsemessige plager</a:t>
            </a:r>
            <a:endParaRPr sz="1887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24592">
              <a:lnSpc>
                <a:spcPct val="115000"/>
              </a:lnSpc>
              <a:buClr>
                <a:srgbClr val="666666"/>
              </a:buClr>
              <a:buSzPts val="1415"/>
              <a:buFont typeface="Times New Roman"/>
              <a:buChar char="○"/>
            </a:pPr>
            <a:r>
              <a:rPr lang="no" sz="1887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Hinder for god integrering og gode levekår, deltakelse i arbeidslivet og utbytte av en persons utdanning og ressurser</a:t>
            </a:r>
            <a:endParaRPr sz="1887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24592">
              <a:lnSpc>
                <a:spcPct val="115000"/>
              </a:lnSpc>
              <a:buClr>
                <a:srgbClr val="666666"/>
              </a:buClr>
              <a:buSzPts val="1415"/>
              <a:buFont typeface="Times New Roman"/>
              <a:buChar char="○"/>
            </a:pPr>
            <a:r>
              <a:rPr lang="no" sz="1887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Marginalisering og utenforskap</a:t>
            </a:r>
            <a:endParaRPr sz="1887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r">
              <a:lnSpc>
                <a:spcPct val="115000"/>
              </a:lnSpc>
              <a:spcBef>
                <a:spcPts val="1600"/>
              </a:spcBef>
              <a:buNone/>
            </a:pPr>
            <a:r>
              <a:rPr lang="no" sz="162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(Kulturdepartementet, 2020, ss. 21-22).</a:t>
            </a:r>
            <a:endParaRPr sz="162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1917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87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22c5d7189a1_1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8567" y="1397734"/>
            <a:ext cx="3720932" cy="501113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2c5d7189a1_1_11"/>
          <p:cNvSpPr txBox="1">
            <a:spLocks noGrp="1"/>
          </p:cNvSpPr>
          <p:nvPr>
            <p:ph type="title"/>
          </p:nvPr>
        </p:nvSpPr>
        <p:spPr>
          <a:xfrm>
            <a:off x="1081000" y="338467"/>
            <a:ext cx="10030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990"/>
            </a:pPr>
            <a:r>
              <a:rPr lang="no" sz="2787" b="1" u="sng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“Holdninger om islam i befolkningen og omtale i media”</a:t>
            </a:r>
            <a:endParaRPr sz="2787" b="1" u="sng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5000"/>
              </a:lnSpc>
              <a:buSzPts val="3000"/>
            </a:pPr>
            <a:r>
              <a:rPr lang="no" sz="1753" b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Senter for studier av holocaust og livssynsminoriteter</a:t>
            </a:r>
            <a:r>
              <a:rPr lang="no" sz="1753" b="1" i="1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Holdninger til jøder og muslimer i Norge 2017</a:t>
            </a:r>
            <a:endParaRPr sz="1753" b="1" i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990"/>
            </a:pPr>
            <a:endParaRPr sz="2787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buSzPts val="990"/>
            </a:pPr>
            <a:endParaRPr sz="3867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g22c5d7189a1_1_11"/>
          <p:cNvSpPr txBox="1">
            <a:spLocks noGrp="1"/>
          </p:cNvSpPr>
          <p:nvPr>
            <p:ph type="body" idx="1"/>
          </p:nvPr>
        </p:nvSpPr>
        <p:spPr>
          <a:xfrm>
            <a:off x="980567" y="1812200"/>
            <a:ext cx="6605200" cy="431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buSzPts val="1300"/>
              <a:buNone/>
            </a:pPr>
            <a:endParaRPr sz="1620" b="1">
              <a:solidFill>
                <a:srgbClr val="0B5394"/>
              </a:solidFill>
              <a:highlight>
                <a:srgbClr val="CFE2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95000"/>
              </a:lnSpc>
              <a:buSzPts val="1300"/>
              <a:buNone/>
            </a:pPr>
            <a:r>
              <a:rPr lang="no" sz="1620" b="1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Utsideperspektiv</a:t>
            </a:r>
            <a:endParaRPr sz="1620" b="1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93C4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27%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muslimfiendtlige holdninger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30%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mener muslimer ønsker å ta over Europa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40% 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mener muslimer utgjør trussel mot norsk kultur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42%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mener muslimer vil ikke integreres i det norske samfunn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buSzPts val="1300"/>
              <a:buNone/>
            </a:pP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buSzPts val="1300"/>
              <a:buNone/>
            </a:pP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buSzPts val="1300"/>
              <a:buNone/>
            </a:pPr>
            <a:r>
              <a:rPr lang="no" sz="1620" b="1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VIKTIG: FOREBYGGE SLIKE HOLDNINGER I SKOLEN OG SAMFUNNET</a:t>
            </a:r>
            <a:endParaRPr sz="1620" b="1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buSzPts val="1300"/>
              <a:buNone/>
            </a:pPr>
            <a:endParaRPr sz="1620" b="1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buSzPts val="1300"/>
              <a:buNone/>
            </a:pP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95000"/>
              </a:lnSpc>
              <a:buSzPts val="1300"/>
              <a:buNone/>
            </a:pPr>
            <a:r>
              <a:rPr lang="no" sz="1620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Innsideperspektiv</a:t>
            </a:r>
            <a:endParaRPr sz="1620" b="1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35%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følelsen av at de ikke hører til i norske samfunn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27%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folk avvisende når de får vite om religiøs tilhørighet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7659">
              <a:lnSpc>
                <a:spcPct val="95000"/>
              </a:lnSpc>
              <a:buClr>
                <a:srgbClr val="000000"/>
              </a:buClr>
              <a:buSzPts val="1215"/>
              <a:buFont typeface="Times New Roman"/>
              <a:buChar char="-"/>
            </a:pPr>
            <a:r>
              <a:rPr lang="no" sz="162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14% </a:t>
            </a:r>
            <a:r>
              <a:rPr lang="no" sz="16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trakassering</a:t>
            </a: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5000"/>
              </a:lnSpc>
              <a:buNone/>
            </a:pPr>
            <a:endParaRPr sz="16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r">
              <a:lnSpc>
                <a:spcPct val="95000"/>
              </a:lnSpc>
              <a:buNone/>
            </a:pPr>
            <a:r>
              <a:rPr lang="no" sz="1352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(Kulturdepartementet, 2020, ss. 20-21).</a:t>
            </a:r>
            <a:endParaRPr sz="1352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Aft>
                <a:spcPts val="1600"/>
              </a:spcAft>
              <a:buSzPts val="13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1092200" y="692900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lnSpc>
                <a:spcPct val="100000"/>
              </a:lnSpc>
              <a:buSzPts val="3000"/>
            </a:pPr>
            <a:r>
              <a:rPr lang="no" b="1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Clickbait i media og populærkultur </a:t>
            </a:r>
            <a:endParaRPr b="1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1"/>
          </p:nvPr>
        </p:nvSpPr>
        <p:spPr>
          <a:xfrm>
            <a:off x="4266500" y="1890900"/>
            <a:ext cx="7601600" cy="437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70000" lnSpcReduction="20000"/>
          </a:bodyPr>
          <a:lstStyle/>
          <a:p>
            <a:pPr indent="-398346">
              <a:lnSpc>
                <a:spcPct val="150000"/>
              </a:lnSpc>
              <a:buClr>
                <a:srgbClr val="000000"/>
              </a:buClr>
              <a:buSzPct val="72222"/>
              <a:buFont typeface="Times New Roman"/>
              <a:buChar char="●"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Medier (nyheter)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98346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no" sz="1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 fokus på positive nyheter</a:t>
            </a:r>
            <a:endParaRPr sz="1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98346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no" sz="1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Kontroversielle hendelser selger → villedende overskrifter</a:t>
            </a:r>
            <a:endParaRPr sz="1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  <a:buSzPct val="72222"/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8346">
              <a:lnSpc>
                <a:spcPct val="150000"/>
              </a:lnSpc>
              <a:buClr>
                <a:srgbClr val="000000"/>
              </a:buClr>
              <a:buSzPct val="72222"/>
              <a:buFont typeface="Times New Roman"/>
              <a:buChar char="●"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Populærkultur (film, musikk, internett, sosiale medier, osv.)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98346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no" sz="1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Kommersiell - tjene mest mulig penger </a:t>
            </a:r>
            <a:endParaRPr sz="1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98346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no" sz="1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Fokus på det som selger (kontroverser, sex, politikk, osv.)</a:t>
            </a:r>
            <a:endParaRPr sz="1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98346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no" sz="1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 være forkynnende - forbudt i skolen</a:t>
            </a:r>
            <a:endParaRPr sz="1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  <a:buSzPct val="72222"/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8346">
              <a:lnSpc>
                <a:spcPct val="150000"/>
              </a:lnSpc>
              <a:buClr>
                <a:srgbClr val="000000"/>
              </a:buClr>
              <a:buSzPct val="72222"/>
              <a:buFont typeface="Times New Roman"/>
              <a:buChar char="●"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Viktig å tenke over aktørene bak verket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83953">
              <a:lnSpc>
                <a:spcPct val="150000"/>
              </a:lnSpc>
              <a:buClr>
                <a:srgbClr val="000000"/>
              </a:buClr>
              <a:buSzPct val="78571"/>
              <a:buFont typeface="Times New Roman"/>
              <a:buChar char="○"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Formål?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83953">
              <a:lnSpc>
                <a:spcPct val="150000"/>
              </a:lnSpc>
              <a:buClr>
                <a:srgbClr val="000000"/>
              </a:buClr>
              <a:buSzPct val="78571"/>
              <a:buFont typeface="Times New Roman"/>
              <a:buChar char="○"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Innenfra / utenfraperspektiv?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44" y="4672233"/>
            <a:ext cx="2262755" cy="12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351" y="3250951"/>
            <a:ext cx="1210464" cy="12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501" y="3302267"/>
            <a:ext cx="1105633" cy="11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5967" y="3891551"/>
            <a:ext cx="3955235" cy="296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2100" y="1708467"/>
            <a:ext cx="1210435" cy="12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0768" y="1759349"/>
            <a:ext cx="1105633" cy="110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1ed322e16_0_144"/>
          <p:cNvSpPr txBox="1">
            <a:spLocks noGrp="1"/>
          </p:cNvSpPr>
          <p:nvPr>
            <p:ph type="title"/>
          </p:nvPr>
        </p:nvSpPr>
        <p:spPr>
          <a:xfrm>
            <a:off x="1092200" y="692900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lnSpc>
                <a:spcPct val="100000"/>
              </a:lnSpc>
              <a:buSzPts val="3000"/>
            </a:pPr>
            <a:r>
              <a:rPr lang="no" b="1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VISAK</a:t>
            </a:r>
            <a:endParaRPr b="1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g221ed322e16_0_144"/>
          <p:cNvSpPr txBox="1">
            <a:spLocks noGrp="1"/>
          </p:cNvSpPr>
          <p:nvPr>
            <p:ph type="body" idx="1"/>
          </p:nvPr>
        </p:nvSpPr>
        <p:spPr>
          <a:xfrm>
            <a:off x="4590400" y="1759333"/>
            <a:ext cx="7601600" cy="458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no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esentlighet - at det er viktig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no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dentifikasjon - at det er nært og lett for leseren å identifisere seg med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no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ensasjon - at det er oppsiktsvekkende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no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ktualitet - at det skjer nå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Times New Roman"/>
              <a:buChar char="●"/>
            </a:pPr>
            <a:r>
              <a:rPr lang="no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onflikt - at det er kontroversielt / problematisk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150000"/>
              </a:lnSpc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o" sz="1867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(Eidhamar, mfl. s. 302)</a:t>
            </a:r>
            <a:endParaRPr sz="1867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g221ed322e16_0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44" y="4672233"/>
            <a:ext cx="2262755" cy="12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21ed322e16_0_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351" y="3250951"/>
            <a:ext cx="1210464" cy="12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21ed322e16_0_1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501" y="3302267"/>
            <a:ext cx="1105633" cy="11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21ed322e16_0_1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5967" y="3891551"/>
            <a:ext cx="3955235" cy="296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21ed322e16_0_1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2100" y="1708467"/>
            <a:ext cx="1210435" cy="12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21ed322e16_0_1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0768" y="1759349"/>
            <a:ext cx="1105633" cy="110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title"/>
          </p:nvPr>
        </p:nvSpPr>
        <p:spPr>
          <a:xfrm>
            <a:off x="415600" y="5885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>
              <a:lnSpc>
                <a:spcPct val="100000"/>
              </a:lnSpc>
              <a:buSzPct val="128205"/>
            </a:pPr>
            <a:r>
              <a:rPr lang="no" sz="3467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Representasjoner av </a:t>
            </a:r>
            <a:r>
              <a:rPr lang="no" sz="3467" b="1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islam</a:t>
            </a:r>
            <a:r>
              <a:rPr lang="no" sz="3467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VG:</a:t>
            </a:r>
            <a:endParaRPr sz="3467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buSzPct val="119047"/>
            </a:pPr>
            <a:endParaRPr/>
          </a:p>
        </p:txBody>
      </p:sp>
      <p:sp>
        <p:nvSpPr>
          <p:cNvPr id="352" name="Google Shape;352;p16"/>
          <p:cNvSpPr txBox="1"/>
          <p:nvPr/>
        </p:nvSpPr>
        <p:spPr>
          <a:xfrm>
            <a:off x="5909933" y="1836734"/>
            <a:ext cx="4814000" cy="373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8722"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no" sz="22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no" sz="2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no" sz="22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erdens </a:t>
            </a:r>
            <a:r>
              <a:rPr lang="no" sz="2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no" sz="22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ang”</a:t>
            </a:r>
            <a:endParaRPr sz="226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>
              <a:buClr>
                <a:srgbClr val="000000"/>
              </a:buClr>
              <a:buSzPts val="1700"/>
            </a:pPr>
            <a:endParaRPr sz="226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indent="-448722"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no" sz="22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Eies av Schibsted</a:t>
            </a:r>
            <a:r>
              <a:rPr lang="no" sz="2267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konsernet, som også eier andre norske aviser slik som Aftenposten, Stavanger Aftenblad og Bergens Tidende</a:t>
            </a:r>
            <a:endParaRPr sz="2267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1700"/>
            </a:pPr>
            <a:endParaRPr sz="2267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indent="-448722">
              <a:buClr>
                <a:srgbClr val="2B2B2B"/>
              </a:buClr>
              <a:buSzPts val="1700"/>
              <a:buFont typeface="Times New Roman"/>
              <a:buChar char="-"/>
            </a:pPr>
            <a:r>
              <a:rPr lang="no" sz="2267">
                <a:solidFill>
                  <a:srgbClr val="2B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Norges største nettavis</a:t>
            </a:r>
            <a:endParaRPr sz="2267">
              <a:solidFill>
                <a:srgbClr val="2B2B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1700"/>
            </a:pPr>
            <a:endParaRPr sz="226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>
              <a:buClr>
                <a:srgbClr val="000000"/>
              </a:buClr>
              <a:buSzPts val="1700"/>
            </a:pPr>
            <a:endParaRPr sz="226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368" y="3895117"/>
            <a:ext cx="2795801" cy="6792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54" name="Google Shape;35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51432">
            <a:off x="328298" y="699268"/>
            <a:ext cx="4720033" cy="66758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55" name="Google Shape;355;p16"/>
          <p:cNvPicPr preferRelativeResize="0"/>
          <p:nvPr/>
        </p:nvPicPr>
        <p:blipFill rotWithShape="1">
          <a:blip r:embed="rId5">
            <a:alphaModFix/>
          </a:blip>
          <a:srcRect t="14149" b="33520"/>
          <a:stretch/>
        </p:blipFill>
        <p:spPr>
          <a:xfrm>
            <a:off x="6650701" y="4806867"/>
            <a:ext cx="5219532" cy="119833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 txBox="1"/>
          <p:nvPr/>
        </p:nvSpPr>
        <p:spPr>
          <a:xfrm>
            <a:off x="6650700" y="6056567"/>
            <a:ext cx="5541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no" sz="1200">
                <a:solidFill>
                  <a:srgbClr val="9999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Kilde: Kantar Forbruker &amp; Media (Kantar Online 12 år+). eAviser inngår for avisene</a:t>
            </a:r>
            <a:endParaRPr sz="1467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34" y="1526784"/>
            <a:ext cx="3720932" cy="501113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379200" y="354267"/>
            <a:ext cx="11433600" cy="8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990"/>
            </a:pPr>
            <a:r>
              <a:rPr lang="no" sz="2520" b="1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HANDLINGSPLAN MOT DISKRIMINERING AV OG HAT MOT MUSLIMER</a:t>
            </a:r>
            <a:endParaRPr sz="2520" b="1" i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buSzPts val="990"/>
            </a:pPr>
            <a:r>
              <a:rPr lang="no" sz="2520" b="1" u="sng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“Holdninger om islam i befolkningen og omtale i media”</a:t>
            </a:r>
            <a:endParaRPr sz="2520" b="1" u="sng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990"/>
            </a:pPr>
            <a:endParaRPr sz="2520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buSzPts val="990"/>
            </a:pPr>
            <a:endParaRPr sz="360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4">
            <a:alphaModFix/>
          </a:blip>
          <a:srcRect b="2467"/>
          <a:stretch/>
        </p:blipFill>
        <p:spPr>
          <a:xfrm>
            <a:off x="3929067" y="2725917"/>
            <a:ext cx="3720933" cy="289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8801" y="1811970"/>
            <a:ext cx="4523201" cy="472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22c790f2e9c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01" y="1566034"/>
            <a:ext cx="3720932" cy="50111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22c790f2e9c_0_54"/>
          <p:cNvSpPr txBox="1">
            <a:spLocks noGrp="1"/>
          </p:cNvSpPr>
          <p:nvPr>
            <p:ph type="title"/>
          </p:nvPr>
        </p:nvSpPr>
        <p:spPr>
          <a:xfrm>
            <a:off x="1081000" y="376533"/>
            <a:ext cx="10030000" cy="8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990"/>
            </a:pPr>
            <a:r>
              <a:rPr lang="no" sz="2787" b="1" u="sng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“Holdninger om islam i befolkningen og omtale i media”</a:t>
            </a:r>
            <a:endParaRPr sz="2787" b="1" u="sng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5000"/>
              </a:lnSpc>
              <a:buSzPts val="3000"/>
            </a:pPr>
            <a:r>
              <a:rPr lang="no" sz="1753" b="1" i="1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Retrievers medieanalyse fra 2017, Islam og muslimer i norske medier</a:t>
            </a:r>
            <a:endParaRPr sz="1753" b="1" i="1">
              <a:solidFill>
                <a:srgbClr val="E0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990"/>
            </a:pPr>
            <a:endParaRPr sz="2787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0000"/>
              </a:lnSpc>
              <a:buSzPts val="990"/>
            </a:pPr>
            <a:endParaRPr sz="3867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g22c790f2e9c_0_54"/>
          <p:cNvSpPr txBox="1">
            <a:spLocks noGrp="1"/>
          </p:cNvSpPr>
          <p:nvPr>
            <p:ph type="body" idx="1"/>
          </p:nvPr>
        </p:nvSpPr>
        <p:spPr>
          <a:xfrm>
            <a:off x="4055700" y="2531400"/>
            <a:ext cx="7986800" cy="494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24592">
              <a:lnSpc>
                <a:spcPct val="115000"/>
              </a:lnSpc>
              <a:buClr>
                <a:srgbClr val="121212"/>
              </a:buClr>
              <a:buSzPts val="1415"/>
              <a:buFont typeface="Times New Roman"/>
              <a:buChar char="●"/>
            </a:pPr>
            <a:r>
              <a:rPr lang="no" sz="1887" b="1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2016: islam og muslimer var et av de mest omtalte temaene i redaksjonelle medier</a:t>
            </a:r>
            <a:endParaRPr sz="1887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16126">
              <a:lnSpc>
                <a:spcPct val="115000"/>
              </a:lnSpc>
              <a:buClr>
                <a:srgbClr val="666666"/>
              </a:buClr>
              <a:buSzPts val="1315"/>
              <a:buFont typeface="Times New Roman"/>
              <a:buChar char="○"/>
            </a:pPr>
            <a:r>
              <a:rPr lang="no" sz="1753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11% av den totale omtalen → overveiende negativt bilde</a:t>
            </a:r>
            <a:endParaRPr sz="1753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16126">
              <a:lnSpc>
                <a:spcPct val="115000"/>
              </a:lnSpc>
              <a:buClr>
                <a:srgbClr val="666666"/>
              </a:buClr>
              <a:buSzPts val="1315"/>
              <a:buFont typeface="Times New Roman"/>
              <a:buChar char="○"/>
            </a:pPr>
            <a:r>
              <a:rPr lang="no" sz="1753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Nesten halvparten: forhold i </a:t>
            </a:r>
            <a:r>
              <a:rPr lang="no" sz="1753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andre </a:t>
            </a:r>
            <a:r>
              <a:rPr lang="no" sz="1753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</a:t>
            </a:r>
            <a:endParaRPr sz="1753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-416126">
              <a:buClr>
                <a:srgbClr val="666666"/>
              </a:buClr>
              <a:buSzPts val="1315"/>
              <a:buFont typeface="Times New Roman"/>
              <a:buChar char="■"/>
            </a:pPr>
            <a:r>
              <a:rPr lang="no" sz="1753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16% om Norge (“islamkritikk”)</a:t>
            </a:r>
            <a:endParaRPr sz="1753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16126">
              <a:lnSpc>
                <a:spcPct val="115000"/>
              </a:lnSpc>
              <a:buClr>
                <a:srgbClr val="666666"/>
              </a:buClr>
              <a:buSzPts val="1315"/>
              <a:buFont typeface="Times New Roman"/>
              <a:buChar char="○"/>
            </a:pPr>
            <a:r>
              <a:rPr lang="no" sz="1753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60% +  islamsk terror, IS, fremmedkrigere og radikal islamisme</a:t>
            </a:r>
            <a:endParaRPr sz="1753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sz="1753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r">
              <a:lnSpc>
                <a:spcPct val="115000"/>
              </a:lnSpc>
              <a:spcBef>
                <a:spcPts val="1600"/>
              </a:spcBef>
              <a:buNone/>
            </a:pPr>
            <a:r>
              <a:rPr lang="no" sz="1487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(Kulturdepartementet, 2020, ss. 21-22).</a:t>
            </a:r>
            <a:endParaRPr sz="1487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1917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53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"/>
          <p:cNvSpPr txBox="1">
            <a:spLocks noGrp="1"/>
          </p:cNvSpPr>
          <p:nvPr>
            <p:ph type="title"/>
          </p:nvPr>
        </p:nvSpPr>
        <p:spPr>
          <a:xfrm>
            <a:off x="691933" y="606500"/>
            <a:ext cx="7726400" cy="85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>
              <a:lnSpc>
                <a:spcPct val="100000"/>
              </a:lnSpc>
              <a:buSzPts val="3333"/>
            </a:pPr>
            <a:r>
              <a:rPr lang="no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Kongsberg-angrepet </a:t>
            </a:r>
            <a:endParaRPr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17"/>
          <p:cNvSpPr txBox="1">
            <a:spLocks noGrp="1"/>
          </p:cNvSpPr>
          <p:nvPr>
            <p:ph type="body" idx="1"/>
          </p:nvPr>
        </p:nvSpPr>
        <p:spPr>
          <a:xfrm>
            <a:off x="844000" y="1456900"/>
            <a:ext cx="71660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0" algn="ctr">
              <a:lnSpc>
                <a:spcPct val="115000"/>
              </a:lnSpc>
              <a:buSzPts val="1300"/>
              <a:buNone/>
            </a:pPr>
            <a:r>
              <a:rPr lang="no" sz="1600" b="1">
                <a:solidFill>
                  <a:srgbClr val="12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 oktober 2021</a:t>
            </a:r>
            <a:endParaRPr sz="1600" b="1">
              <a:solidFill>
                <a:srgbClr val="12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100000"/>
              </a:lnSpc>
              <a:spcBef>
                <a:spcPts val="2933"/>
              </a:spcBef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no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Gjerningsmann: Espen Andersen Bråthen (dansk/norsk)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100000"/>
              </a:lnSpc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no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Skjøt med pil og bue i sentrum - gikk inn i boliger og drepte med kniv 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100000"/>
              </a:lnSpc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no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no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 drap og elleve drapsforsøk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100000"/>
              </a:lnSpc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no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Ubehandlet permanent paranoid schizofreni: utilregnelig, sterkt avvikende sinnstilstand, mener både aktor, forsvarer og psykiatere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8" name="Google Shape;3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833" y="362185"/>
            <a:ext cx="3453467" cy="61336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468" y="3777650"/>
            <a:ext cx="3805833" cy="198443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17"/>
          <p:cNvSpPr txBox="1"/>
          <p:nvPr/>
        </p:nvSpPr>
        <p:spPr>
          <a:xfrm>
            <a:off x="4986567" y="5880500"/>
            <a:ext cx="3162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r>
              <a:rPr lang="no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Hentet 13.10.21 – </a:t>
            </a:r>
            <a:r>
              <a:rPr lang="no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endret i etterkant </a:t>
            </a:r>
            <a:endParaRPr sz="16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1" name="Google Shape;38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102" y="3777634"/>
            <a:ext cx="3536629" cy="198443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7"/>
          <p:cNvSpPr/>
          <p:nvPr/>
        </p:nvSpPr>
        <p:spPr>
          <a:xfrm>
            <a:off x="691933" y="5033200"/>
            <a:ext cx="910400" cy="424000"/>
          </a:xfrm>
          <a:prstGeom prst="flowChartConnector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>
            <a:spLocks noGrp="1"/>
          </p:cNvSpPr>
          <p:nvPr>
            <p:ph type="title"/>
          </p:nvPr>
        </p:nvSpPr>
        <p:spPr>
          <a:xfrm>
            <a:off x="1200133" y="309884"/>
            <a:ext cx="10007600" cy="105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lnSpc>
                <a:spcPct val="100000"/>
              </a:lnSpc>
              <a:buSzPts val="3000"/>
            </a:pPr>
            <a:r>
              <a:rPr lang="no" sz="4533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Diskusjonsoppgaver</a:t>
            </a:r>
            <a:endParaRPr sz="4533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8"/>
          <p:cNvSpPr txBox="1">
            <a:spLocks noGrp="1"/>
          </p:cNvSpPr>
          <p:nvPr>
            <p:ph type="body" idx="1"/>
          </p:nvPr>
        </p:nvSpPr>
        <p:spPr>
          <a:xfrm>
            <a:off x="927133" y="2154167"/>
            <a:ext cx="10553600" cy="441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  <a:buFont typeface="Times New Roman"/>
              <a:buAutoNum type="arabicParenR"/>
            </a:pPr>
            <a:r>
              <a:rPr lang="no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Hva synes dere om en slik fremstilling av Islam i media?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6390">
              <a:lnSpc>
                <a:spcPct val="200000"/>
              </a:lnSpc>
              <a:buClr>
                <a:srgbClr val="666666"/>
              </a:buClr>
              <a:buSzPts val="1200"/>
              <a:buFont typeface="Times New Roman"/>
              <a:buChar char="○"/>
            </a:pPr>
            <a:r>
              <a:rPr lang="no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 den et nyansert blikk av muslimer eller er den ensidig?  Kan dette være problematisk? Hva tror dere konsekvensene av dette er?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  <a:buFont typeface="Times New Roman"/>
              <a:buAutoNum type="arabicParenR"/>
            </a:pPr>
            <a:r>
              <a:rPr lang="no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 en kilde være troverdig, men ikke være nøytral? Hvorfor er dette relevant?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6390">
              <a:lnSpc>
                <a:spcPct val="200000"/>
              </a:lnSpc>
              <a:buClr>
                <a:srgbClr val="666666"/>
              </a:buClr>
              <a:buSzPts val="1200"/>
              <a:buFont typeface="Times New Roman"/>
              <a:buChar char="○"/>
            </a:pPr>
            <a:r>
              <a:rPr lang="no" sz="16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Troverdighet: </a:t>
            </a:r>
            <a:r>
              <a:rPr lang="no" sz="1600" i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kilden til å stole på?</a:t>
            </a:r>
            <a:endParaRPr sz="1600" i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6390">
              <a:lnSpc>
                <a:spcPct val="200000"/>
              </a:lnSpc>
              <a:buClr>
                <a:srgbClr val="666666"/>
              </a:buClr>
              <a:buSzPts val="1200"/>
              <a:buFont typeface="Times New Roman"/>
              <a:buChar char="○"/>
            </a:pPr>
            <a:r>
              <a:rPr lang="no" sz="16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Objektivitet:</a:t>
            </a:r>
            <a:r>
              <a:rPr lang="no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no" sz="1600" i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kilden nøytral?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  <a:buFont typeface="Times New Roman"/>
              <a:buAutoNum type="arabicParenR"/>
            </a:pPr>
            <a:r>
              <a:rPr lang="no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 dere om mistankene som var knyttet gjerningspersonen den 22. juli? 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406390">
              <a:lnSpc>
                <a:spcPct val="200000"/>
              </a:lnSpc>
              <a:buClr>
                <a:srgbClr val="666666"/>
              </a:buClr>
              <a:buSzPts val="1200"/>
              <a:buFont typeface="Times New Roman"/>
              <a:buChar char="○"/>
            </a:pPr>
            <a:r>
              <a:rPr lang="no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Hvordan tror dere dette påvirket muslimer i Norge?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  <a:buFont typeface="Times New Roman"/>
              <a:buAutoNum type="arabicParenR"/>
            </a:pPr>
            <a:r>
              <a:rPr lang="no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Hvorfor tror dere VG endret artikkelen i etterkant?</a:t>
            </a:r>
            <a:endParaRPr sz="1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8"/>
          <p:cNvSpPr txBox="1"/>
          <p:nvPr/>
        </p:nvSpPr>
        <p:spPr>
          <a:xfrm>
            <a:off x="2226767" y="6869833"/>
            <a:ext cx="6822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34" y="329332"/>
            <a:ext cx="1874532" cy="156363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8"/>
          <p:cNvSpPr txBox="1"/>
          <p:nvPr/>
        </p:nvSpPr>
        <p:spPr>
          <a:xfrm>
            <a:off x="4674600" y="1061934"/>
            <a:ext cx="28428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no" sz="2133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10 - 15 min</a:t>
            </a:r>
            <a:endParaRPr sz="2133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8"/>
          <p:cNvSpPr txBox="1"/>
          <p:nvPr/>
        </p:nvSpPr>
        <p:spPr>
          <a:xfrm>
            <a:off x="4096000" y="1511834"/>
            <a:ext cx="400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o" sz="16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BRUK FAGBEGREPER</a:t>
            </a:r>
            <a:endParaRPr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9"/>
          <p:cNvPicPr preferRelativeResize="0"/>
          <p:nvPr/>
        </p:nvPicPr>
        <p:blipFill rotWithShape="1">
          <a:blip r:embed="rId3">
            <a:alphaModFix/>
          </a:blip>
          <a:srcRect b="2846"/>
          <a:stretch/>
        </p:blipFill>
        <p:spPr>
          <a:xfrm>
            <a:off x="89867" y="4299451"/>
            <a:ext cx="5819933" cy="24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67" y="752187"/>
            <a:ext cx="5376132" cy="345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9"/>
          <p:cNvPicPr preferRelativeResize="0"/>
          <p:nvPr/>
        </p:nvPicPr>
        <p:blipFill rotWithShape="1">
          <a:blip r:embed="rId5">
            <a:alphaModFix/>
          </a:blip>
          <a:srcRect r="22779"/>
          <a:stretch/>
        </p:blipFill>
        <p:spPr>
          <a:xfrm>
            <a:off x="6096001" y="658034"/>
            <a:ext cx="5602791" cy="491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9034" y="5476867"/>
            <a:ext cx="2748933" cy="134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4205" y="118433"/>
            <a:ext cx="1765967" cy="5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778" y="152300"/>
            <a:ext cx="2081501" cy="505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904</Words>
  <Application>Microsoft Office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Times New Roman</vt:lpstr>
      <vt:lpstr>Office-tema</vt:lpstr>
      <vt:lpstr>ISLAM</vt:lpstr>
      <vt:lpstr>Clickbait i media og populærkultur </vt:lpstr>
      <vt:lpstr>VISAK</vt:lpstr>
      <vt:lpstr>Representasjoner av islam i VG: </vt:lpstr>
      <vt:lpstr>HANDLINGSPLAN MOT DISKRIMINERING AV OG HAT MOT MUSLIMER “Holdninger om islam i befolkningen og omtale i media”  </vt:lpstr>
      <vt:lpstr>“Holdninger om islam i befolkningen og omtale i media” Retrievers medieanalyse fra 2017, Islam og muslimer i norske medier  </vt:lpstr>
      <vt:lpstr>Kongsberg-angrepet </vt:lpstr>
      <vt:lpstr>Diskusjonsoppgaver</vt:lpstr>
      <vt:lpstr>PowerPoint-presentasjon</vt:lpstr>
      <vt:lpstr>“Holdninger om islam i befolkningen og omtale i media” Retrievers medieanalyse fra 2017, Islam og muslimer i norske medier  </vt:lpstr>
      <vt:lpstr>“Holdninger om islam i befolkningen og omtale i media” Senter for studier av holocaust og livssynsminoriteter: Holdninger til jøder og muslimer i Norge 2017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Clickbait i media og populærkultur </dc:title>
  <dc:creator>Sverre Nystad</dc:creator>
  <cp:lastModifiedBy>Sverre Nystad</cp:lastModifiedBy>
  <cp:revision>2</cp:revision>
  <dcterms:created xsi:type="dcterms:W3CDTF">2023-12-12T20:04:21Z</dcterms:created>
  <dcterms:modified xsi:type="dcterms:W3CDTF">2023-12-12T20:08:05Z</dcterms:modified>
</cp:coreProperties>
</file>