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0"/>
  </p:notesMasterIdLst>
  <p:sldIdLst>
    <p:sldId id="256" r:id="rId2"/>
    <p:sldId id="266" r:id="rId3"/>
    <p:sldId id="286" r:id="rId4"/>
    <p:sldId id="285" r:id="rId5"/>
    <p:sldId id="267" r:id="rId6"/>
    <p:sldId id="261" r:id="rId7"/>
    <p:sldId id="268" r:id="rId8"/>
    <p:sldId id="270" r:id="rId9"/>
    <p:sldId id="274" r:id="rId10"/>
    <p:sldId id="273" r:id="rId11"/>
    <p:sldId id="279" r:id="rId12"/>
    <p:sldId id="289" r:id="rId13"/>
    <p:sldId id="297" r:id="rId14"/>
    <p:sldId id="298" r:id="rId15"/>
    <p:sldId id="287" r:id="rId16"/>
    <p:sldId id="259" r:id="rId17"/>
    <p:sldId id="258" r:id="rId18"/>
    <p:sldId id="275" r:id="rId19"/>
    <p:sldId id="257" r:id="rId20"/>
    <p:sldId id="263" r:id="rId21"/>
    <p:sldId id="278" r:id="rId22"/>
    <p:sldId id="262" r:id="rId23"/>
    <p:sldId id="281" r:id="rId24"/>
    <p:sldId id="291" r:id="rId25"/>
    <p:sldId id="264" r:id="rId26"/>
    <p:sldId id="277" r:id="rId27"/>
    <p:sldId id="294" r:id="rId28"/>
    <p:sldId id="293" r:id="rId29"/>
    <p:sldId id="265" r:id="rId30"/>
    <p:sldId id="295" r:id="rId31"/>
    <p:sldId id="283" r:id="rId32"/>
    <p:sldId id="296" r:id="rId33"/>
    <p:sldId id="288" r:id="rId34"/>
    <p:sldId id="282" r:id="rId35"/>
    <p:sldId id="269" r:id="rId36"/>
    <p:sldId id="290" r:id="rId37"/>
    <p:sldId id="284" r:id="rId38"/>
    <p:sldId id="27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8A925-422F-4F57-AADB-9E6402AF528B}" type="datetimeFigureOut">
              <a:rPr lang="nb-NO" smtClean="0"/>
              <a:t>03.05.2019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B184-F5DD-40A3-82DD-BBB8351A15E3}" type="slidenum">
              <a:rPr lang="nb-NO" smtClean="0"/>
              <a:t>‹#›</a:t>
            </a:fld>
            <a:endParaRPr lang="nb-NO"/>
          </a:p>
        </p:txBody>
      </p:sp>
    </p:spTree>
    <p:extLst>
      <p:ext uri="{BB962C8B-B14F-4D97-AF65-F5344CB8AC3E}">
        <p14:creationId xmlns:p14="http://schemas.microsoft.com/office/powerpoint/2010/main" val="135136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C31462-75A3-4885-9CEC-490A595570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4071167-0901-460A-ACE6-CE3CA8F8B6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en-US"/>
              <a:t>Hildegard og Volmar</a:t>
            </a:r>
          </a:p>
        </p:txBody>
      </p:sp>
      <p:sp>
        <p:nvSpPr>
          <p:cNvPr id="4100" name="Slide Number Placeholder 3">
            <a:extLst>
              <a:ext uri="{FF2B5EF4-FFF2-40B4-BE49-F238E27FC236}">
                <a16:creationId xmlns:a16="http://schemas.microsoft.com/office/drawing/2014/main" id="{16797290-1EA0-4D38-A97E-1BF2C559E6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7E828C-1940-4E4D-8D36-29F1467D80F3}" type="slidenum">
              <a:rPr lang="nb-NO" altLang="en-US" smtClean="0">
                <a:latin typeface="Arial" panose="020B0604020202020204" pitchFamily="34" charset="0"/>
              </a:rPr>
              <a:pPr>
                <a:spcBef>
                  <a:spcPct val="0"/>
                </a:spcBef>
              </a:pPr>
              <a:t>27</a:t>
            </a:fld>
            <a:endParaRPr lang="nb-NO" altLang="en-US">
              <a:latin typeface="Arial" panose="020B0604020202020204" pitchFamily="34" charset="0"/>
            </a:endParaRPr>
          </a:p>
        </p:txBody>
      </p:sp>
    </p:spTree>
    <p:extLst>
      <p:ext uri="{BB962C8B-B14F-4D97-AF65-F5344CB8AC3E}">
        <p14:creationId xmlns:p14="http://schemas.microsoft.com/office/powerpoint/2010/main" val="3314047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nb-NO"/>
              <a:t>Klikk for å redigere tittelstil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F7D4C89C-E03F-4193-B57A-C9E9DA0BEC64}" type="datetimeFigureOut">
              <a:rPr lang="nb-NO" smtClean="0"/>
              <a:t>03.05.2019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CBFD8248-9477-4ED0-8BC5-78C9AD2116E3}" type="slidenum">
              <a:rPr lang="nb-NO" smtClean="0"/>
              <a:t>‹#›</a:t>
            </a:fld>
            <a:endParaRPr lang="nb-NO"/>
          </a:p>
        </p:txBody>
      </p:sp>
    </p:spTree>
    <p:extLst>
      <p:ext uri="{BB962C8B-B14F-4D97-AF65-F5344CB8AC3E}">
        <p14:creationId xmlns:p14="http://schemas.microsoft.com/office/powerpoint/2010/main" val="159432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F7D4C89C-E03F-4193-B57A-C9E9DA0BEC64}" type="datetimeFigureOut">
              <a:rPr lang="nb-NO" smtClean="0"/>
              <a:t>03.05.2019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353266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F7D4C89C-E03F-4193-B57A-C9E9DA0BEC64}" type="datetimeFigureOut">
              <a:rPr lang="nb-NO" smtClean="0"/>
              <a:t>03.05.2019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3085516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F7D4C89C-E03F-4193-B57A-C9E9DA0BEC64}" type="datetimeFigureOut">
              <a:rPr lang="nb-NO" smtClean="0"/>
              <a:t>03.05.2019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78049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nb-NO"/>
              <a:t>Klikk for å redigere tittelstil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a:xfrm>
            <a:off x="8593667" y="6272784"/>
            <a:ext cx="2644309" cy="365125"/>
          </a:xfrm>
        </p:spPr>
        <p:txBody>
          <a:bodyPr/>
          <a:lstStyle/>
          <a:p>
            <a:fld id="{F7D4C89C-E03F-4193-B57A-C9E9DA0BEC64}" type="datetimeFigureOut">
              <a:rPr lang="nb-NO" smtClean="0"/>
              <a:t>03.05.2019</a:t>
            </a:fld>
            <a:endParaRPr lang="nb-NO"/>
          </a:p>
        </p:txBody>
      </p:sp>
      <p:sp>
        <p:nvSpPr>
          <p:cNvPr id="5" name="Footer Placeholder 4"/>
          <p:cNvSpPr>
            <a:spLocks noGrp="1"/>
          </p:cNvSpPr>
          <p:nvPr>
            <p:ph type="ftr" sz="quarter" idx="11"/>
          </p:nvPr>
        </p:nvSpPr>
        <p:spPr>
          <a:xfrm>
            <a:off x="2182708" y="6272784"/>
            <a:ext cx="6327648" cy="365125"/>
          </a:xfrm>
        </p:spPr>
        <p:txBody>
          <a:bodyPr/>
          <a:lstStyle/>
          <a:p>
            <a:endParaRPr lang="nb-NO"/>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CBFD8248-9477-4ED0-8BC5-78C9AD2116E3}" type="slidenum">
              <a:rPr lang="nb-NO" smtClean="0"/>
              <a:t>‹#›</a:t>
            </a:fld>
            <a:endParaRPr lang="nb-NO"/>
          </a:p>
        </p:txBody>
      </p:sp>
    </p:spTree>
    <p:extLst>
      <p:ext uri="{BB962C8B-B14F-4D97-AF65-F5344CB8AC3E}">
        <p14:creationId xmlns:p14="http://schemas.microsoft.com/office/powerpoint/2010/main" val="161545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F7D4C89C-E03F-4193-B57A-C9E9DA0BEC64}" type="datetimeFigureOut">
              <a:rPr lang="nb-NO" smtClean="0"/>
              <a:t>03.05.2019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221300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F7D4C89C-E03F-4193-B57A-C9E9DA0BEC64}" type="datetimeFigureOut">
              <a:rPr lang="nb-NO" smtClean="0"/>
              <a:t>03.05.2019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381917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7D4C89C-E03F-4193-B57A-C9E9DA0BEC64}" type="datetimeFigureOut">
              <a:rPr lang="nb-NO" smtClean="0"/>
              <a:t>03.05.2019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426549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4C89C-E03F-4193-B57A-C9E9DA0BEC64}" type="datetimeFigureOut">
              <a:rPr lang="nb-NO" smtClean="0"/>
              <a:t>03.05.2019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150075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b-NO"/>
              <a:t>Klikk for å redigere tittelstil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F7D4C89C-E03F-4193-B57A-C9E9DA0BEC64}" type="datetimeFigureOut">
              <a:rPr lang="nb-NO" smtClean="0"/>
              <a:t>03.05.2019</a:t>
            </a:fld>
            <a:endParaRPr lang="nb-NO"/>
          </a:p>
        </p:txBody>
      </p:sp>
      <p:sp>
        <p:nvSpPr>
          <p:cNvPr id="6" name="Footer Placeholder 5"/>
          <p:cNvSpPr>
            <a:spLocks noGrp="1"/>
          </p:cNvSpPr>
          <p:nvPr>
            <p:ph type="ftr" sz="quarter" idx="11"/>
          </p:nvPr>
        </p:nvSpPr>
        <p:spPr/>
        <p:txBody>
          <a:bodyPr/>
          <a:lstStyle/>
          <a:p>
            <a:endParaRPr lang="nb-NO"/>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4058091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b-NO"/>
              <a:t>Klikk for å redigere tittelstil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F7D4C89C-E03F-4193-B57A-C9E9DA0BEC64}" type="datetimeFigureOut">
              <a:rPr lang="nb-NO" smtClean="0"/>
              <a:t>03.05.2019</a:t>
            </a:fld>
            <a:endParaRPr lang="nb-NO"/>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BFD8248-9477-4ED0-8BC5-78C9AD2116E3}" type="slidenum">
              <a:rPr lang="nb-NO" smtClean="0"/>
              <a:t>‹#›</a:t>
            </a:fld>
            <a:endParaRPr lang="nb-NO"/>
          </a:p>
        </p:txBody>
      </p:sp>
    </p:spTree>
    <p:extLst>
      <p:ext uri="{BB962C8B-B14F-4D97-AF65-F5344CB8AC3E}">
        <p14:creationId xmlns:p14="http://schemas.microsoft.com/office/powerpoint/2010/main" val="171776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7D4C89C-E03F-4193-B57A-C9E9DA0BEC64}" type="datetimeFigureOut">
              <a:rPr lang="nb-NO" smtClean="0"/>
              <a:t>03.05.2019</a:t>
            </a:fld>
            <a:endParaRPr lang="nb-NO"/>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nb-NO"/>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BFD8248-9477-4ED0-8BC5-78C9AD2116E3}" type="slidenum">
              <a:rPr lang="nb-NO" smtClean="0"/>
              <a:t>‹#›</a:t>
            </a:fld>
            <a:endParaRPr lang="nb-NO"/>
          </a:p>
        </p:txBody>
      </p:sp>
    </p:spTree>
    <p:extLst>
      <p:ext uri="{BB962C8B-B14F-4D97-AF65-F5344CB8AC3E}">
        <p14:creationId xmlns:p14="http://schemas.microsoft.com/office/powerpoint/2010/main" val="27547641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dehli@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aQ_8n4Dl9vc"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YZa95OgwCE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U7AoIp-DHwk" TargetMode="External"/><Relationship Id="rId2" Type="http://schemas.openxmlformats.org/officeDocument/2006/relationships/hyperlink" Target="https://www.youtube.com/watch?v=fIxm2PFOlOs" TargetMode="External"/><Relationship Id="rId1" Type="http://schemas.openxmlformats.org/officeDocument/2006/relationships/slideLayout" Target="../slideLayouts/slideLayout2.xml"/><Relationship Id="rId4" Type="http://schemas.openxmlformats.org/officeDocument/2006/relationships/hyperlink" Target="https://www.youtube.com/watch?v=u8skFtFuiTA"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regjeringen.no/no/dokumenter/meld.-st.-28-20152016/id2483955/sec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brown.edu/research/labs/britton/publications?fbclid=IwAR0y17G2YUMrmSAQA70W80sZJK4dchRhy92DkR35Lt3VGNkL-AwwTKQe5r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D1CE7C-092E-4FF6-B93C-0760DD284520}"/>
              </a:ext>
            </a:extLst>
          </p:cNvPr>
          <p:cNvSpPr>
            <a:spLocks noGrp="1"/>
          </p:cNvSpPr>
          <p:nvPr>
            <p:ph type="ctrTitle"/>
          </p:nvPr>
        </p:nvSpPr>
        <p:spPr>
          <a:xfrm>
            <a:off x="1051560" y="-755374"/>
            <a:ext cx="9966960" cy="7911548"/>
          </a:xfrm>
        </p:spPr>
        <p:txBody>
          <a:bodyPr/>
          <a:lstStyle/>
          <a:p>
            <a:r>
              <a:rPr lang="nb-NO" dirty="0"/>
              <a:t>Livsmestring i</a:t>
            </a:r>
            <a:br>
              <a:rPr lang="nb-NO" dirty="0"/>
            </a:br>
            <a:r>
              <a:rPr lang="nb-NO" dirty="0"/>
              <a:t>Religion og etikk</a:t>
            </a:r>
          </a:p>
        </p:txBody>
      </p:sp>
      <p:sp>
        <p:nvSpPr>
          <p:cNvPr id="3" name="Undertittel 2">
            <a:extLst>
              <a:ext uri="{FF2B5EF4-FFF2-40B4-BE49-F238E27FC236}">
                <a16:creationId xmlns:a16="http://schemas.microsoft.com/office/drawing/2014/main" id="{41713D24-513F-4522-A683-81A90DF79CCC}"/>
              </a:ext>
            </a:extLst>
          </p:cNvPr>
          <p:cNvSpPr>
            <a:spLocks noGrp="1"/>
          </p:cNvSpPr>
          <p:nvPr>
            <p:ph type="subTitle" idx="1"/>
          </p:nvPr>
        </p:nvSpPr>
        <p:spPr>
          <a:xfrm>
            <a:off x="1069848" y="4389119"/>
            <a:ext cx="7891272" cy="2077941"/>
          </a:xfrm>
        </p:spPr>
        <p:txBody>
          <a:bodyPr/>
          <a:lstStyle/>
          <a:p>
            <a:r>
              <a:rPr lang="nb-NO" dirty="0"/>
              <a:t>Filosofiske smuler om hvordan </a:t>
            </a:r>
            <a:r>
              <a:rPr lang="nb-NO" i="1" dirty="0"/>
              <a:t>livsmestring</a:t>
            </a:r>
            <a:r>
              <a:rPr lang="nb-NO" dirty="0"/>
              <a:t> kan angripes fra flere vinkler i faget Religion og etikk</a:t>
            </a:r>
          </a:p>
          <a:p>
            <a:endParaRPr lang="nb-NO" dirty="0"/>
          </a:p>
          <a:p>
            <a:pPr>
              <a:lnSpc>
                <a:spcPct val="100000"/>
              </a:lnSpc>
              <a:spcBef>
                <a:spcPts val="0"/>
              </a:spcBef>
            </a:pPr>
            <a:r>
              <a:rPr lang="nb-NO" sz="1400" dirty="0"/>
              <a:t>Av Knut Dæhli</a:t>
            </a:r>
          </a:p>
          <a:p>
            <a:pPr>
              <a:lnSpc>
                <a:spcPct val="100000"/>
              </a:lnSpc>
              <a:spcBef>
                <a:spcPts val="0"/>
              </a:spcBef>
            </a:pPr>
            <a:r>
              <a:rPr lang="nb-NO" sz="1400" dirty="0">
                <a:hlinkClick r:id="rId2"/>
              </a:rPr>
              <a:t>kdehli@gmail.com</a:t>
            </a:r>
            <a:endParaRPr lang="nb-NO" sz="1400" dirty="0"/>
          </a:p>
          <a:p>
            <a:endParaRPr lang="nb-NO" dirty="0"/>
          </a:p>
        </p:txBody>
      </p:sp>
    </p:spTree>
    <p:extLst>
      <p:ext uri="{BB962C8B-B14F-4D97-AF65-F5344CB8AC3E}">
        <p14:creationId xmlns:p14="http://schemas.microsoft.com/office/powerpoint/2010/main" val="360585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71CF48-4FF3-4989-8ECC-4C631BAAF5C2}"/>
              </a:ext>
            </a:extLst>
          </p:cNvPr>
          <p:cNvSpPr>
            <a:spLocks noGrp="1"/>
          </p:cNvSpPr>
          <p:nvPr>
            <p:ph type="title"/>
          </p:nvPr>
        </p:nvSpPr>
        <p:spPr>
          <a:xfrm>
            <a:off x="0" y="365362"/>
            <a:ext cx="4412974" cy="1609344"/>
          </a:xfrm>
        </p:spPr>
        <p:txBody>
          <a:bodyPr/>
          <a:lstStyle/>
          <a:p>
            <a:r>
              <a:rPr lang="nb-NO" dirty="0"/>
              <a:t>epikureerne</a:t>
            </a:r>
          </a:p>
        </p:txBody>
      </p:sp>
      <p:sp>
        <p:nvSpPr>
          <p:cNvPr id="3" name="Plassholder for innhold 2">
            <a:extLst>
              <a:ext uri="{FF2B5EF4-FFF2-40B4-BE49-F238E27FC236}">
                <a16:creationId xmlns:a16="http://schemas.microsoft.com/office/drawing/2014/main" id="{232C9A34-F665-4623-8C53-4C551BF9833D}"/>
              </a:ext>
            </a:extLst>
          </p:cNvPr>
          <p:cNvSpPr>
            <a:spLocks noGrp="1"/>
          </p:cNvSpPr>
          <p:nvPr>
            <p:ph idx="1"/>
          </p:nvPr>
        </p:nvSpPr>
        <p:spPr>
          <a:xfrm>
            <a:off x="0" y="1974706"/>
            <a:ext cx="6851374" cy="4050792"/>
          </a:xfrm>
        </p:spPr>
        <p:txBody>
          <a:bodyPr>
            <a:normAutofit fontScale="77500" lnSpcReduction="20000"/>
          </a:bodyPr>
          <a:lstStyle/>
          <a:p>
            <a:r>
              <a:rPr lang="nb-NO" sz="3600" dirty="0"/>
              <a:t>Hva er lykke?</a:t>
            </a:r>
          </a:p>
          <a:p>
            <a:pPr marL="285750" indent="-285750">
              <a:buFontTx/>
              <a:buChar char="-"/>
            </a:pPr>
            <a:r>
              <a:rPr lang="nb-NO" sz="2800" dirty="0"/>
              <a:t>Å leve i samsvar med fornuften </a:t>
            </a:r>
          </a:p>
          <a:p>
            <a:pPr marL="285750" indent="-285750">
              <a:buFontTx/>
              <a:buChar char="-"/>
            </a:pPr>
            <a:r>
              <a:rPr lang="nb-NO" sz="2800" dirty="0"/>
              <a:t>Fred og frihet fra frykt og smerte</a:t>
            </a:r>
          </a:p>
          <a:p>
            <a:endParaRPr lang="nb-NO" sz="2800" dirty="0"/>
          </a:p>
          <a:p>
            <a:r>
              <a:rPr lang="nb-NO" sz="3600" dirty="0"/>
              <a:t>Hvordan oppnå lykke?</a:t>
            </a:r>
          </a:p>
          <a:p>
            <a:pPr marL="285750" indent="-285750">
              <a:buFontTx/>
              <a:buChar char="-"/>
            </a:pPr>
            <a:r>
              <a:rPr lang="nb-NO" sz="2800" dirty="0"/>
              <a:t>Å leve et enkelt selvforsynt liv, omringet av venner</a:t>
            </a:r>
          </a:p>
          <a:p>
            <a:pPr marL="285750" indent="-285750">
              <a:buFontTx/>
              <a:buChar char="-"/>
            </a:pPr>
            <a:r>
              <a:rPr lang="nb-NO" sz="2800" dirty="0"/>
              <a:t>Maksimere glede/nytelse samtidig som man minimerer smerte/lidelse hos seg selv og andre</a:t>
            </a:r>
          </a:p>
          <a:p>
            <a:pPr marL="285750" indent="-285750">
              <a:buFontTx/>
              <a:buChar char="-"/>
            </a:pPr>
            <a:r>
              <a:rPr lang="nb-NO" sz="2800" dirty="0"/>
              <a:t>Unngå dødsangst via filosofi (og ateisme)</a:t>
            </a:r>
          </a:p>
          <a:p>
            <a:endParaRPr lang="nb-NO" dirty="0"/>
          </a:p>
        </p:txBody>
      </p:sp>
      <p:sp>
        <p:nvSpPr>
          <p:cNvPr id="5" name="Rektangel 4">
            <a:extLst>
              <a:ext uri="{FF2B5EF4-FFF2-40B4-BE49-F238E27FC236}">
                <a16:creationId xmlns:a16="http://schemas.microsoft.com/office/drawing/2014/main" id="{6A13AD7C-2B69-406F-881B-9F2002A48F9C}"/>
              </a:ext>
            </a:extLst>
          </p:cNvPr>
          <p:cNvSpPr/>
          <p:nvPr/>
        </p:nvSpPr>
        <p:spPr>
          <a:xfrm>
            <a:off x="7482006" y="365362"/>
            <a:ext cx="3969107" cy="646331"/>
          </a:xfrm>
          <a:prstGeom prst="rect">
            <a:avLst/>
          </a:prstGeom>
        </p:spPr>
        <p:txBody>
          <a:bodyPr wrap="square">
            <a:spAutoFit/>
          </a:bodyPr>
          <a:lstStyle/>
          <a:p>
            <a:pPr algn="ctr"/>
            <a:r>
              <a:rPr lang="nb-NO" dirty="0"/>
              <a:t>Epikur</a:t>
            </a:r>
          </a:p>
          <a:p>
            <a:pPr algn="ctr"/>
            <a:endParaRPr lang="nb-NO" dirty="0"/>
          </a:p>
        </p:txBody>
      </p:sp>
      <p:pic>
        <p:nvPicPr>
          <p:cNvPr id="6" name="Plassholder for bilde 4">
            <a:extLst>
              <a:ext uri="{FF2B5EF4-FFF2-40B4-BE49-F238E27FC236}">
                <a16:creationId xmlns:a16="http://schemas.microsoft.com/office/drawing/2014/main" id="{F3C9D5C0-7446-4AAA-A88A-044611BD4026}"/>
              </a:ext>
            </a:extLst>
          </p:cNvPr>
          <p:cNvPicPr>
            <a:picLocks noChangeAspect="1"/>
          </p:cNvPicPr>
          <p:nvPr/>
        </p:nvPicPr>
        <p:blipFill>
          <a:blip r:embed="rId2"/>
          <a:srcRect l="20095" r="20095"/>
          <a:stretch>
            <a:fillRect/>
          </a:stretch>
        </p:blipFill>
        <p:spPr>
          <a:xfrm>
            <a:off x="7536252" y="914400"/>
            <a:ext cx="3860617" cy="5379726"/>
          </a:xfrm>
          <a:prstGeom prst="rect">
            <a:avLst/>
          </a:prstGeom>
        </p:spPr>
      </p:pic>
    </p:spTree>
    <p:extLst>
      <p:ext uri="{BB962C8B-B14F-4D97-AF65-F5344CB8AC3E}">
        <p14:creationId xmlns:p14="http://schemas.microsoft.com/office/powerpoint/2010/main" val="2509578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AD5B06-FD5D-4C51-87CC-F63FD3EECA48}"/>
              </a:ext>
            </a:extLst>
          </p:cNvPr>
          <p:cNvSpPr>
            <a:spLocks noGrp="1"/>
          </p:cNvSpPr>
          <p:nvPr>
            <p:ph type="title"/>
          </p:nvPr>
        </p:nvSpPr>
        <p:spPr>
          <a:xfrm>
            <a:off x="1066800" y="-92765"/>
            <a:ext cx="10058400" cy="1073426"/>
          </a:xfrm>
        </p:spPr>
        <p:txBody>
          <a:bodyPr>
            <a:normAutofit fontScale="90000"/>
          </a:bodyPr>
          <a:lstStyle/>
          <a:p>
            <a:pPr algn="ctr"/>
            <a:r>
              <a:rPr lang="nb-NO" dirty="0"/>
              <a:t>Øvelse 1 – Asketisk-filosofiske øvelser</a:t>
            </a:r>
          </a:p>
        </p:txBody>
      </p:sp>
      <p:graphicFrame>
        <p:nvGraphicFramePr>
          <p:cNvPr id="7" name="Plassholder for innhold 6">
            <a:extLst>
              <a:ext uri="{FF2B5EF4-FFF2-40B4-BE49-F238E27FC236}">
                <a16:creationId xmlns:a16="http://schemas.microsoft.com/office/drawing/2014/main" id="{EE354773-B49D-485B-9D12-305D4774D75A}"/>
              </a:ext>
            </a:extLst>
          </p:cNvPr>
          <p:cNvGraphicFramePr>
            <a:graphicFrameLocks noGrp="1"/>
          </p:cNvGraphicFramePr>
          <p:nvPr>
            <p:ph idx="1"/>
            <p:extLst>
              <p:ext uri="{D42A27DB-BD31-4B8C-83A1-F6EECF244321}">
                <p14:modId xmlns:p14="http://schemas.microsoft.com/office/powerpoint/2010/main" val="3577995639"/>
              </p:ext>
            </p:extLst>
          </p:nvPr>
        </p:nvGraphicFramePr>
        <p:xfrm>
          <a:off x="0" y="828395"/>
          <a:ext cx="12192000" cy="6109118"/>
        </p:xfrm>
        <a:graphic>
          <a:graphicData uri="http://schemas.openxmlformats.org/drawingml/2006/table">
            <a:tbl>
              <a:tblPr firstRow="1" firstCol="1" bandRow="1">
                <a:tableStyleId>{5C22544A-7EE6-4342-B048-85BDC9FD1C3A}</a:tableStyleId>
              </a:tblPr>
              <a:tblGrid>
                <a:gridCol w="4632009">
                  <a:extLst>
                    <a:ext uri="{9D8B030D-6E8A-4147-A177-3AD203B41FA5}">
                      <a16:colId xmlns:a16="http://schemas.microsoft.com/office/drawing/2014/main" val="58563283"/>
                    </a:ext>
                  </a:extLst>
                </a:gridCol>
                <a:gridCol w="4633542">
                  <a:extLst>
                    <a:ext uri="{9D8B030D-6E8A-4147-A177-3AD203B41FA5}">
                      <a16:colId xmlns:a16="http://schemas.microsoft.com/office/drawing/2014/main" val="3075478736"/>
                    </a:ext>
                  </a:extLst>
                </a:gridCol>
                <a:gridCol w="2926449">
                  <a:extLst>
                    <a:ext uri="{9D8B030D-6E8A-4147-A177-3AD203B41FA5}">
                      <a16:colId xmlns:a16="http://schemas.microsoft.com/office/drawing/2014/main" val="2433543222"/>
                    </a:ext>
                  </a:extLst>
                </a:gridCol>
              </a:tblGrid>
              <a:tr h="446360">
                <a:tc>
                  <a:txBody>
                    <a:bodyPr/>
                    <a:lstStyle/>
                    <a:p>
                      <a:pPr>
                        <a:lnSpc>
                          <a:spcPct val="107000"/>
                        </a:lnSpc>
                        <a:spcAft>
                          <a:spcPts val="0"/>
                        </a:spcAft>
                      </a:pPr>
                      <a:r>
                        <a:rPr lang="nb-NO" sz="1400">
                          <a:effectLst/>
                        </a:rPr>
                        <a:t>ØVELSE</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400" dirty="0">
                          <a:effectLst/>
                        </a:rPr>
                        <a:t>BESKRIVELSE</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400" dirty="0">
                          <a:effectLst/>
                        </a:rPr>
                        <a:t>FILOSOFISK TRADISJON/</a:t>
                      </a:r>
                    </a:p>
                    <a:p>
                      <a:pPr>
                        <a:lnSpc>
                          <a:spcPct val="107000"/>
                        </a:lnSpc>
                        <a:spcAft>
                          <a:spcPts val="0"/>
                        </a:spcAft>
                      </a:pPr>
                      <a:r>
                        <a:rPr lang="nb-NO" sz="1400" dirty="0">
                          <a:effectLst/>
                        </a:rPr>
                        <a:t>SKOLE</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2320922155"/>
                  </a:ext>
                </a:extLst>
              </a:tr>
              <a:tr h="497724">
                <a:tc>
                  <a:txBody>
                    <a:bodyPr/>
                    <a:lstStyle/>
                    <a:p>
                      <a:pPr>
                        <a:lnSpc>
                          <a:spcPct val="107000"/>
                        </a:lnSpc>
                        <a:spcAft>
                          <a:spcPts val="0"/>
                        </a:spcAft>
                      </a:pPr>
                      <a:r>
                        <a:rPr lang="nb-NO" sz="1400" b="1" dirty="0">
                          <a:effectLst/>
                        </a:rPr>
                        <a:t>Negativ visualisering</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Hva er det verst tenkelige som kan skje i dag? Visualiser dette og lag en kort plan for hvordan du vil takle det</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Stoisismen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258058368"/>
                  </a:ext>
                </a:extLst>
              </a:tr>
              <a:tr h="497724">
                <a:tc>
                  <a:txBody>
                    <a:bodyPr/>
                    <a:lstStyle/>
                    <a:p>
                      <a:pPr>
                        <a:lnSpc>
                          <a:spcPct val="107000"/>
                        </a:lnSpc>
                        <a:spcAft>
                          <a:spcPts val="0"/>
                        </a:spcAft>
                      </a:pPr>
                      <a:r>
                        <a:rPr lang="nb-NO" sz="1100" b="0" dirty="0">
                          <a:effectLst/>
                        </a:rPr>
                        <a:t>Dødsbevissthet</a:t>
                      </a:r>
                      <a:endParaRPr lang="nb-N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Memento </a:t>
                      </a:r>
                      <a:r>
                        <a:rPr lang="nb-NO" sz="1200" dirty="0" err="1">
                          <a:effectLst/>
                        </a:rPr>
                        <a:t>mori</a:t>
                      </a:r>
                      <a:r>
                        <a:rPr lang="nb-NO" sz="1200" dirty="0">
                          <a:effectLst/>
                        </a:rPr>
                        <a:t> (</a:t>
                      </a:r>
                      <a:r>
                        <a:rPr lang="nb-NO" sz="1200" i="1" dirty="0">
                          <a:effectLst/>
                        </a:rPr>
                        <a:t>husk at du er dødelig</a:t>
                      </a:r>
                      <a:r>
                        <a:rPr lang="nb-NO" sz="1200" dirty="0">
                          <a:effectLst/>
                        </a:rPr>
                        <a:t>). Lev noen dager som om det var din siste dag, dine siste handlinger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Stoisismen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4019867947"/>
                  </a:ext>
                </a:extLst>
              </a:tr>
              <a:tr h="397193">
                <a:tc>
                  <a:txBody>
                    <a:bodyPr/>
                    <a:lstStyle/>
                    <a:p>
                      <a:pPr>
                        <a:lnSpc>
                          <a:spcPct val="107000"/>
                        </a:lnSpc>
                        <a:spcAft>
                          <a:spcPts val="0"/>
                        </a:spcAft>
                      </a:pPr>
                      <a:r>
                        <a:rPr lang="nb-NO" sz="1400" b="1" dirty="0">
                          <a:effectLst/>
                        </a:rPr>
                        <a:t>Faste</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Tidvis fornektelse/avståing av nytelse og luksus (mat, drikke, sex, god seng, youtube, etc.)</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Kynismen, delvis stoisismen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2742868975"/>
                  </a:ext>
                </a:extLst>
              </a:tr>
              <a:tr h="298730">
                <a:tc>
                  <a:txBody>
                    <a:bodyPr/>
                    <a:lstStyle/>
                    <a:p>
                      <a:pPr>
                        <a:lnSpc>
                          <a:spcPct val="107000"/>
                        </a:lnSpc>
                        <a:spcAft>
                          <a:spcPts val="0"/>
                        </a:spcAft>
                      </a:pPr>
                      <a:r>
                        <a:rPr lang="nb-NO" sz="1200" b="0" dirty="0">
                          <a:effectLst/>
                        </a:rPr>
                        <a:t>Meditasjon</a:t>
                      </a:r>
                      <a:endParaRPr lang="nb-N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Dypt fokusert refleksjon/ettertanke</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Epikureismen, kynisme, stoisismen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3832158305"/>
                  </a:ext>
                </a:extLst>
              </a:tr>
              <a:tr h="382648">
                <a:tc>
                  <a:txBody>
                    <a:bodyPr/>
                    <a:lstStyle/>
                    <a:p>
                      <a:pPr>
                        <a:lnSpc>
                          <a:spcPct val="107000"/>
                        </a:lnSpc>
                        <a:spcAft>
                          <a:spcPts val="0"/>
                        </a:spcAft>
                      </a:pPr>
                      <a:r>
                        <a:rPr lang="nb-NO" sz="1400" b="1" dirty="0">
                          <a:effectLst/>
                        </a:rPr>
                        <a:t>Retrospeksjon</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Daglig mental vurdering av dagens hendelser, hva du har lært, gjort feil/bra, hva du husker best, etc..</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Pytagoreerne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3580649292"/>
                  </a:ext>
                </a:extLst>
              </a:tr>
              <a:tr h="197664">
                <a:tc>
                  <a:txBody>
                    <a:bodyPr/>
                    <a:lstStyle/>
                    <a:p>
                      <a:pPr>
                        <a:lnSpc>
                          <a:spcPct val="107000"/>
                        </a:lnSpc>
                        <a:spcAft>
                          <a:spcPts val="0"/>
                        </a:spcAft>
                      </a:pPr>
                      <a:r>
                        <a:rPr lang="nb-NO" sz="1200" b="0" dirty="0">
                          <a:effectLst/>
                        </a:rPr>
                        <a:t>Oppmerksomhet</a:t>
                      </a:r>
                      <a:endParaRPr lang="nb-N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Leve i Nået, intens tilstedeværelse</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Stoisismen, kynismen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2395529038"/>
                  </a:ext>
                </a:extLst>
              </a:tr>
              <a:tr h="399798">
                <a:tc>
                  <a:txBody>
                    <a:bodyPr/>
                    <a:lstStyle/>
                    <a:p>
                      <a:pPr>
                        <a:lnSpc>
                          <a:spcPct val="107000"/>
                        </a:lnSpc>
                        <a:spcAft>
                          <a:spcPts val="0"/>
                        </a:spcAft>
                      </a:pPr>
                      <a:r>
                        <a:rPr lang="nb-NO" sz="1200" b="0" dirty="0">
                          <a:effectLst/>
                        </a:rPr>
                        <a:t>Selvobservasjon</a:t>
                      </a:r>
                      <a:endParaRPr lang="nb-N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Observer egne tanker, følelser, reaksjoner, fantasier, osv. Hva påvirker deg mest i hverdagen?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Stoisismen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490555374"/>
                  </a:ext>
                </a:extLst>
              </a:tr>
              <a:tr h="698787">
                <a:tc>
                  <a:txBody>
                    <a:bodyPr/>
                    <a:lstStyle/>
                    <a:p>
                      <a:pPr>
                        <a:lnSpc>
                          <a:spcPct val="107000"/>
                        </a:lnSpc>
                        <a:spcAft>
                          <a:spcPts val="0"/>
                        </a:spcAft>
                      </a:pPr>
                      <a:r>
                        <a:rPr lang="nb-NO" sz="1400" b="1" dirty="0">
                          <a:effectLst/>
                        </a:rPr>
                        <a:t>Kontrollens dikotomi –</a:t>
                      </a:r>
                    </a:p>
                    <a:p>
                      <a:pPr>
                        <a:lnSpc>
                          <a:spcPct val="107000"/>
                        </a:lnSpc>
                        <a:spcAft>
                          <a:spcPts val="0"/>
                        </a:spcAft>
                      </a:pPr>
                      <a:r>
                        <a:rPr lang="nb-NO" sz="1200" b="0" dirty="0">
                          <a:effectLst/>
                        </a:rPr>
                        <a:t>Lære forskjellen på hva som er opp til oss, og hva som ikke er opp til oss</a:t>
                      </a:r>
                      <a:endParaRPr lang="nb-N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Du kan ikke kontrollere følelser eller eksterne ting, men du kan kontrollere din reaksjon på disse – dvs. mentale inntrykk som følge av følelser (indre) og ekstern stimuli (ytre)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Stoisismen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4113205644"/>
                  </a:ext>
                </a:extLst>
              </a:tr>
              <a:tr h="1000380">
                <a:tc>
                  <a:txBody>
                    <a:bodyPr/>
                    <a:lstStyle/>
                    <a:p>
                      <a:pPr>
                        <a:lnSpc>
                          <a:spcPct val="107000"/>
                        </a:lnSpc>
                        <a:spcAft>
                          <a:spcPts val="0"/>
                        </a:spcAft>
                      </a:pPr>
                      <a:r>
                        <a:rPr lang="nb-NO" sz="1400" b="1" dirty="0">
                          <a:effectLst/>
                        </a:rPr>
                        <a:t>Internalisere livsregler</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Formuler kort og etterlev din egen livsregel. Eksempler:</a:t>
                      </a:r>
                    </a:p>
                    <a:p>
                      <a:pPr>
                        <a:lnSpc>
                          <a:spcPct val="107000"/>
                        </a:lnSpc>
                        <a:spcAft>
                          <a:spcPts val="0"/>
                        </a:spcAft>
                      </a:pPr>
                      <a:endParaRPr lang="nb-NO" sz="1200" dirty="0">
                        <a:effectLst/>
                      </a:endParaRPr>
                    </a:p>
                    <a:p>
                      <a:pPr>
                        <a:lnSpc>
                          <a:spcPct val="107000"/>
                        </a:lnSpc>
                        <a:spcAft>
                          <a:spcPts val="0"/>
                        </a:spcAft>
                      </a:pPr>
                      <a:r>
                        <a:rPr lang="nb-NO" sz="1200" i="1" dirty="0">
                          <a:effectLst/>
                        </a:rPr>
                        <a:t>Fokuser kun på det kontrollerbare </a:t>
                      </a:r>
                      <a:r>
                        <a:rPr lang="nb-NO" sz="1200" dirty="0">
                          <a:effectLst/>
                        </a:rPr>
                        <a:t>(stoisismen)</a:t>
                      </a:r>
                    </a:p>
                    <a:p>
                      <a:pPr>
                        <a:lnSpc>
                          <a:spcPct val="107000"/>
                        </a:lnSpc>
                        <a:spcAft>
                          <a:spcPts val="0"/>
                        </a:spcAft>
                      </a:pPr>
                      <a:r>
                        <a:rPr lang="nb-NO" sz="1200" i="1" dirty="0">
                          <a:effectLst/>
                        </a:rPr>
                        <a:t>Avstå fra alt som er unaturlig </a:t>
                      </a:r>
                      <a:r>
                        <a:rPr lang="nb-NO" sz="1200" dirty="0">
                          <a:effectLst/>
                        </a:rPr>
                        <a:t>(kynismen)</a:t>
                      </a:r>
                    </a:p>
                    <a:p>
                      <a:pPr>
                        <a:lnSpc>
                          <a:spcPct val="107000"/>
                        </a:lnSpc>
                        <a:spcAft>
                          <a:spcPts val="0"/>
                        </a:spcAft>
                      </a:pPr>
                      <a:r>
                        <a:rPr lang="nb-NO" sz="1200" i="1" dirty="0">
                          <a:effectLst/>
                        </a:rPr>
                        <a:t>Minimer smerte og maksimer nytelse </a:t>
                      </a:r>
                      <a:r>
                        <a:rPr lang="nb-NO" sz="1200" dirty="0">
                          <a:effectLst/>
                        </a:rPr>
                        <a:t>(epikureismen)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Alle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3691394830"/>
                  </a:ext>
                </a:extLst>
              </a:tr>
              <a:tr h="397193">
                <a:tc>
                  <a:txBody>
                    <a:bodyPr/>
                    <a:lstStyle/>
                    <a:p>
                      <a:pPr>
                        <a:lnSpc>
                          <a:spcPct val="107000"/>
                        </a:lnSpc>
                        <a:spcAft>
                          <a:spcPts val="0"/>
                        </a:spcAft>
                      </a:pPr>
                      <a:r>
                        <a:rPr lang="nb-NO" sz="1400" b="1" dirty="0">
                          <a:effectLst/>
                        </a:rPr>
                        <a:t>Perspektiv-refleksjon</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Tenk over din plass i, og dine bekymringers ubetydelighet i.f.t. universets storhet.</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Stoisismen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1700300183"/>
                  </a:ext>
                </a:extLst>
              </a:tr>
              <a:tr h="397193">
                <a:tc>
                  <a:txBody>
                    <a:bodyPr/>
                    <a:lstStyle/>
                    <a:p>
                      <a:pPr>
                        <a:lnSpc>
                          <a:spcPct val="107000"/>
                        </a:lnSpc>
                        <a:spcAft>
                          <a:spcPts val="0"/>
                        </a:spcAft>
                      </a:pPr>
                      <a:r>
                        <a:rPr lang="nb-NO" sz="1100" b="0" dirty="0">
                          <a:effectLst/>
                        </a:rPr>
                        <a:t>Ideal-refleksjon</a:t>
                      </a:r>
                      <a:endParaRPr lang="nb-N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Visualiser den beste versjonen av deg selv, og spør hvorfor du ikke er slik, og hva du må gjøre for å bli slik?</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a:effectLst/>
                        </a:rPr>
                        <a:t>Alle</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2378691245"/>
                  </a:ext>
                </a:extLst>
              </a:tr>
              <a:tr h="497724">
                <a:tc>
                  <a:txBody>
                    <a:bodyPr/>
                    <a:lstStyle/>
                    <a:p>
                      <a:pPr>
                        <a:lnSpc>
                          <a:spcPct val="107000"/>
                        </a:lnSpc>
                        <a:spcAft>
                          <a:spcPts val="0"/>
                        </a:spcAft>
                      </a:pPr>
                      <a:r>
                        <a:rPr lang="nb-NO" sz="1100" b="0" dirty="0">
                          <a:effectLst/>
                        </a:rPr>
                        <a:t>Selvtilbaketrekning</a:t>
                      </a:r>
                      <a:endParaRPr lang="nb-N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Trekk deg tilbake til et rolig sted uforstyrret, bruk pusteteknikker og kultiver ro i kropp og sinn i minst 20 min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tc>
                  <a:txBody>
                    <a:bodyPr/>
                    <a:lstStyle/>
                    <a:p>
                      <a:pPr>
                        <a:lnSpc>
                          <a:spcPct val="107000"/>
                        </a:lnSpc>
                        <a:spcAft>
                          <a:spcPts val="0"/>
                        </a:spcAft>
                      </a:pPr>
                      <a:r>
                        <a:rPr lang="nb-NO" sz="1200" dirty="0">
                          <a:effectLst/>
                        </a:rPr>
                        <a:t>Alle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37" marR="31337" marT="0" marB="0"/>
                </a:tc>
                <a:extLst>
                  <a:ext uri="{0D108BD9-81ED-4DB2-BD59-A6C34878D82A}">
                    <a16:rowId xmlns:a16="http://schemas.microsoft.com/office/drawing/2014/main" val="2063138517"/>
                  </a:ext>
                </a:extLst>
              </a:tr>
            </a:tbl>
          </a:graphicData>
        </a:graphic>
      </p:graphicFrame>
    </p:spTree>
    <p:extLst>
      <p:ext uri="{BB962C8B-B14F-4D97-AF65-F5344CB8AC3E}">
        <p14:creationId xmlns:p14="http://schemas.microsoft.com/office/powerpoint/2010/main" val="316695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0D577D-D0DE-4BF2-8887-B7C7BFE8A897}"/>
              </a:ext>
            </a:extLst>
          </p:cNvPr>
          <p:cNvSpPr>
            <a:spLocks noGrp="1"/>
          </p:cNvSpPr>
          <p:nvPr>
            <p:ph type="title"/>
          </p:nvPr>
        </p:nvSpPr>
        <p:spPr/>
        <p:txBody>
          <a:bodyPr/>
          <a:lstStyle/>
          <a:p>
            <a:r>
              <a:rPr lang="nb-NO" dirty="0"/>
              <a:t>Øvelse 1 – stoiske øvelser</a:t>
            </a:r>
          </a:p>
        </p:txBody>
      </p:sp>
      <p:sp>
        <p:nvSpPr>
          <p:cNvPr id="3" name="Plassholder for innhold 2">
            <a:extLst>
              <a:ext uri="{FF2B5EF4-FFF2-40B4-BE49-F238E27FC236}">
                <a16:creationId xmlns:a16="http://schemas.microsoft.com/office/drawing/2014/main" id="{606248C5-FED5-4420-A150-999B97994632}"/>
              </a:ext>
            </a:extLst>
          </p:cNvPr>
          <p:cNvSpPr>
            <a:spLocks noGrp="1"/>
          </p:cNvSpPr>
          <p:nvPr>
            <p:ph idx="1"/>
          </p:nvPr>
        </p:nvSpPr>
        <p:spPr>
          <a:xfrm>
            <a:off x="1069848" y="2121408"/>
            <a:ext cx="10058400" cy="4438418"/>
          </a:xfrm>
        </p:spPr>
        <p:txBody>
          <a:bodyPr>
            <a:normAutofit/>
          </a:bodyPr>
          <a:lstStyle/>
          <a:p>
            <a:r>
              <a:rPr lang="nb-NO" b="1" dirty="0"/>
              <a:t>Negativ visualisering </a:t>
            </a:r>
            <a:r>
              <a:rPr lang="nb-NO" b="1" dirty="0">
                <a:sym typeface="Wingdings" panose="05000000000000000000" pitchFamily="2" charset="2"/>
              </a:rPr>
              <a:t></a:t>
            </a:r>
            <a:r>
              <a:rPr lang="nb-NO" b="1" dirty="0"/>
              <a:t> </a:t>
            </a:r>
            <a:r>
              <a:rPr lang="nb-NO" dirty="0"/>
              <a:t>bruk ca. 5 min på å tenke over det verst mulige scenarioet for hva som kan skje med deg i løpet av dagen, og lag en kort plan om hvordan du vil takle dette.</a:t>
            </a:r>
          </a:p>
          <a:p>
            <a:pPr marL="0" indent="0">
              <a:buNone/>
            </a:pPr>
            <a:endParaRPr lang="nb-NO" dirty="0"/>
          </a:p>
          <a:p>
            <a:r>
              <a:rPr lang="nb-NO" b="1" dirty="0"/>
              <a:t>Kontrollens dikotomi </a:t>
            </a:r>
            <a:r>
              <a:rPr lang="nb-NO" b="1" dirty="0">
                <a:sym typeface="Wingdings" panose="05000000000000000000" pitchFamily="2" charset="2"/>
              </a:rPr>
              <a:t></a:t>
            </a:r>
            <a:r>
              <a:rPr lang="nb-NO" b="1" dirty="0"/>
              <a:t> </a:t>
            </a:r>
            <a:r>
              <a:rPr lang="nb-NO" dirty="0"/>
              <a:t>Skriv ned en todelt liste over hva du kan kontrollere, og hva du ikke kan kontrollere. Prøv å fokusere kun på det du kan kontrollere i noen dager i strekk.</a:t>
            </a:r>
          </a:p>
          <a:p>
            <a:endParaRPr lang="nb-NO" dirty="0"/>
          </a:p>
          <a:p>
            <a:r>
              <a:rPr lang="nb-NO" b="1" dirty="0"/>
              <a:t>Deg selv i går-sammenligning </a:t>
            </a:r>
            <a:r>
              <a:rPr lang="nb-NO" b="1" dirty="0">
                <a:sym typeface="Wingdings" panose="05000000000000000000" pitchFamily="2" charset="2"/>
              </a:rPr>
              <a:t> </a:t>
            </a:r>
            <a:r>
              <a:rPr lang="nb-NO" dirty="0">
                <a:sym typeface="Wingdings" panose="05000000000000000000" pitchFamily="2" charset="2"/>
              </a:rPr>
              <a:t>Aldri sammenlign deg med andre, men sammenlign deg med den du var i går. Prøv alltid å gjøre noe litt bedre enn i går.</a:t>
            </a:r>
            <a:endParaRPr lang="nb-NO" b="1" dirty="0"/>
          </a:p>
        </p:txBody>
      </p:sp>
    </p:spTree>
    <p:extLst>
      <p:ext uri="{BB962C8B-B14F-4D97-AF65-F5344CB8AC3E}">
        <p14:creationId xmlns:p14="http://schemas.microsoft.com/office/powerpoint/2010/main" val="254969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2" descr="Bilderesultat for jordan peterson">
            <a:extLst>
              <a:ext uri="{FF2B5EF4-FFF2-40B4-BE49-F238E27FC236}">
                <a16:creationId xmlns:a16="http://schemas.microsoft.com/office/drawing/2014/main" id="{64CFBB01-4B77-4D65-9D3D-6614B48618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34"/>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8C0E1F2-28CB-4E91-830E-23E8B6870BD2}"/>
              </a:ext>
            </a:extLst>
          </p:cNvPr>
          <p:cNvSpPr>
            <a:spLocks noGrp="1"/>
          </p:cNvSpPr>
          <p:nvPr>
            <p:ph type="title"/>
          </p:nvPr>
        </p:nvSpPr>
        <p:spPr>
          <a:xfrm>
            <a:off x="1099041" y="4649530"/>
            <a:ext cx="10058400" cy="1609344"/>
          </a:xfrm>
        </p:spPr>
        <p:txBody>
          <a:bodyPr anchor="ctr">
            <a:normAutofit fontScale="90000"/>
          </a:bodyPr>
          <a:lstStyle/>
          <a:p>
            <a:r>
              <a:rPr lang="nb-NO" dirty="0" err="1">
                <a:solidFill>
                  <a:schemeClr val="tx1"/>
                </a:solidFill>
              </a:rPr>
              <a:t>Intermezzo</a:t>
            </a:r>
            <a:r>
              <a:rPr lang="nb-NO" dirty="0">
                <a:solidFill>
                  <a:schemeClr val="tx1"/>
                </a:solidFill>
              </a:rPr>
              <a:t> (I):</a:t>
            </a:r>
            <a:br>
              <a:rPr lang="nb-NO" dirty="0">
                <a:solidFill>
                  <a:schemeClr val="tx1"/>
                </a:solidFill>
              </a:rPr>
            </a:br>
            <a:r>
              <a:rPr lang="nb-NO" dirty="0">
                <a:solidFill>
                  <a:schemeClr val="tx1"/>
                </a:solidFill>
              </a:rPr>
              <a:t>Hvorfor er denne karen så populær blant unge menn?</a:t>
            </a:r>
          </a:p>
        </p:txBody>
      </p:sp>
      <p:sp>
        <p:nvSpPr>
          <p:cNvPr id="1031" name="Content Placeholder 1030">
            <a:extLst>
              <a:ext uri="{FF2B5EF4-FFF2-40B4-BE49-F238E27FC236}">
                <a16:creationId xmlns:a16="http://schemas.microsoft.com/office/drawing/2014/main" id="{61116E26-3C97-4E49-A1B2-B309969AFCEC}"/>
              </a:ext>
            </a:extLst>
          </p:cNvPr>
          <p:cNvSpPr>
            <a:spLocks noGrp="1"/>
          </p:cNvSpPr>
          <p:nvPr>
            <p:ph idx="1"/>
          </p:nvPr>
        </p:nvSpPr>
        <p:spPr>
          <a:xfrm>
            <a:off x="1069848" y="2121408"/>
            <a:ext cx="10058400" cy="4050792"/>
          </a:xfrm>
        </p:spPr>
        <p:txBody>
          <a:bodyPr>
            <a:normAutofit/>
          </a:bodyPr>
          <a:lstStyle/>
          <a:p>
            <a:endParaRPr lang="en-US" dirty="0"/>
          </a:p>
        </p:txBody>
      </p:sp>
      <p:grpSp>
        <p:nvGrpSpPr>
          <p:cNvPr id="78" name="Group 77">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9" name="Oval 78">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0" name="Oval 79">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7745155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83EE6E-B4BE-40E4-9373-4FF8B7526DE3}"/>
              </a:ext>
            </a:extLst>
          </p:cNvPr>
          <p:cNvSpPr>
            <a:spLocks noGrp="1"/>
          </p:cNvSpPr>
          <p:nvPr>
            <p:ph type="title"/>
          </p:nvPr>
        </p:nvSpPr>
        <p:spPr>
          <a:xfrm>
            <a:off x="7673009" y="484632"/>
            <a:ext cx="4189647" cy="1105629"/>
          </a:xfrm>
        </p:spPr>
        <p:txBody>
          <a:bodyPr>
            <a:normAutofit/>
          </a:bodyPr>
          <a:lstStyle/>
          <a:p>
            <a:r>
              <a:rPr lang="nb-NO" sz="3200" dirty="0"/>
              <a:t>Mental fleksibilitet &amp; </a:t>
            </a:r>
            <a:br>
              <a:rPr lang="nb-NO" sz="3200" dirty="0"/>
            </a:br>
            <a:r>
              <a:rPr lang="nb-NO" sz="3200" dirty="0"/>
              <a:t>emosjonell intelligens</a:t>
            </a:r>
          </a:p>
        </p:txBody>
      </p:sp>
      <p:pic>
        <p:nvPicPr>
          <p:cNvPr id="1029" name="Picture 2" descr="Bilderesultat for yuval harari impact theory">
            <a:extLst>
              <a:ext uri="{FF2B5EF4-FFF2-40B4-BE49-F238E27FC236}">
                <a16:creationId xmlns:a16="http://schemas.microsoft.com/office/drawing/2014/main" id="{8AFD361A-5906-4221-AB42-6C1B4C67F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9" r="10"/>
          <a:stretch/>
        </p:blipFill>
        <p:spPr bwMode="auto">
          <a:xfrm>
            <a:off x="633999" y="640080"/>
            <a:ext cx="6912217" cy="5588101"/>
          </a:xfrm>
          <a:prstGeom prst="rect">
            <a:avLst/>
          </a:prstGeom>
          <a:noFill/>
          <a:extLst>
            <a:ext uri="{909E8E84-426E-40DD-AFC4-6F175D3DCCD1}">
              <a14:hiddenFill xmlns:a14="http://schemas.microsoft.com/office/drawing/2010/main">
                <a:solidFill>
                  <a:srgbClr val="FFFFFF"/>
                </a:solidFill>
              </a14:hiddenFill>
            </a:ext>
          </a:extLst>
        </p:spPr>
      </p:pic>
      <p:sp>
        <p:nvSpPr>
          <p:cNvPr id="1031" name="Content Placeholder 1030">
            <a:extLst>
              <a:ext uri="{FF2B5EF4-FFF2-40B4-BE49-F238E27FC236}">
                <a16:creationId xmlns:a16="http://schemas.microsoft.com/office/drawing/2014/main" id="{109A1953-6DC3-419B-BE71-429C898C314C}"/>
              </a:ext>
            </a:extLst>
          </p:cNvPr>
          <p:cNvSpPr>
            <a:spLocks noGrp="1"/>
          </p:cNvSpPr>
          <p:nvPr>
            <p:ph idx="1"/>
          </p:nvPr>
        </p:nvSpPr>
        <p:spPr>
          <a:xfrm>
            <a:off x="7865805" y="1590262"/>
            <a:ext cx="3677263" cy="4623726"/>
          </a:xfrm>
        </p:spPr>
        <p:txBody>
          <a:bodyPr>
            <a:normAutofit/>
          </a:bodyPr>
          <a:lstStyle/>
          <a:p>
            <a:r>
              <a:rPr lang="en-US" sz="2400" i="1" dirty="0"/>
              <a:t>It is likely that most of what you currently learn at school will be irrelevant by the time you are 40… my best advice is to focus on mental balance (flexibility) and emotional intelligence</a:t>
            </a:r>
            <a:r>
              <a:rPr lang="en-US" sz="2400" dirty="0"/>
              <a:t>.</a:t>
            </a:r>
            <a:endParaRPr lang="nb-NO" sz="2400" dirty="0"/>
          </a:p>
          <a:p>
            <a:pPr lvl="1"/>
            <a:r>
              <a:rPr lang="en-US" sz="1400" dirty="0"/>
              <a:t>Yuval Noah Harari (2018), </a:t>
            </a:r>
            <a:r>
              <a:rPr lang="en-US" sz="1400" dirty="0" err="1"/>
              <a:t>forfatter</a:t>
            </a:r>
            <a:r>
              <a:rPr lang="en-US" sz="1400" dirty="0"/>
              <a:t> </a:t>
            </a:r>
            <a:r>
              <a:rPr lang="en-US" sz="1400" dirty="0" err="1"/>
              <a:t>av</a:t>
            </a:r>
            <a:r>
              <a:rPr lang="en-US" sz="1400" dirty="0"/>
              <a:t> </a:t>
            </a:r>
            <a:r>
              <a:rPr lang="en-US" sz="1400" i="1" dirty="0"/>
              <a:t>Sapiens, Homo Deus </a:t>
            </a:r>
            <a:r>
              <a:rPr lang="en-US" sz="1400" dirty="0" err="1"/>
              <a:t>og</a:t>
            </a:r>
            <a:r>
              <a:rPr lang="en-US" sz="1400" dirty="0"/>
              <a:t> </a:t>
            </a:r>
            <a:r>
              <a:rPr lang="en-US" sz="1400" i="1" dirty="0"/>
              <a:t>21 tanker for </a:t>
            </a:r>
            <a:r>
              <a:rPr lang="en-US" sz="1400" i="1" dirty="0" err="1"/>
              <a:t>det</a:t>
            </a:r>
            <a:r>
              <a:rPr lang="en-US" sz="1400" i="1" dirty="0"/>
              <a:t> 21. </a:t>
            </a:r>
            <a:r>
              <a:rPr lang="en-US" sz="1400" i="1" dirty="0" err="1"/>
              <a:t>århundre</a:t>
            </a:r>
            <a:r>
              <a:rPr lang="en-US" sz="1400" i="1" dirty="0"/>
              <a:t>.</a:t>
            </a:r>
          </a:p>
          <a:p>
            <a:pPr lvl="1"/>
            <a:r>
              <a:rPr lang="en-US" sz="1400" i="1" dirty="0">
                <a:hlinkClick r:id="rId3"/>
              </a:rPr>
              <a:t>https://www.youtube.com/watch?v=aQ_8n4Dl9vc</a:t>
            </a:r>
            <a:endParaRPr lang="en-US" sz="1400" i="1" dirty="0"/>
          </a:p>
          <a:p>
            <a:pPr marL="274320" lvl="1" indent="0">
              <a:buNone/>
            </a:pPr>
            <a:endParaRPr lang="en-US" sz="1400" i="1" dirty="0"/>
          </a:p>
        </p:txBody>
      </p:sp>
      <p:sp>
        <p:nvSpPr>
          <p:cNvPr id="4" name="TekstSylinder 3">
            <a:extLst>
              <a:ext uri="{FF2B5EF4-FFF2-40B4-BE49-F238E27FC236}">
                <a16:creationId xmlns:a16="http://schemas.microsoft.com/office/drawing/2014/main" id="{5BE5D2D2-D9A1-4E40-8319-581BFC7A2FB6}"/>
              </a:ext>
            </a:extLst>
          </p:cNvPr>
          <p:cNvSpPr txBox="1"/>
          <p:nvPr/>
        </p:nvSpPr>
        <p:spPr>
          <a:xfrm>
            <a:off x="329344" y="0"/>
            <a:ext cx="7343665" cy="646331"/>
          </a:xfrm>
          <a:prstGeom prst="rect">
            <a:avLst/>
          </a:prstGeom>
          <a:noFill/>
        </p:spPr>
        <p:txBody>
          <a:bodyPr wrap="square" rtlCol="0">
            <a:spAutoFit/>
          </a:bodyPr>
          <a:lstStyle/>
          <a:p>
            <a:r>
              <a:rPr lang="nb-NO" sz="3600" dirty="0" err="1">
                <a:latin typeface="+mj-lt"/>
              </a:rPr>
              <a:t>Intermezzo</a:t>
            </a:r>
            <a:r>
              <a:rPr lang="nb-NO" sz="3600" dirty="0">
                <a:latin typeface="+mj-lt"/>
              </a:rPr>
              <a:t> (II):</a:t>
            </a:r>
          </a:p>
        </p:txBody>
      </p:sp>
    </p:spTree>
    <p:extLst>
      <p:ext uri="{BB962C8B-B14F-4D97-AF65-F5344CB8AC3E}">
        <p14:creationId xmlns:p14="http://schemas.microsoft.com/office/powerpoint/2010/main" val="2823619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7AD4C6-CD29-4E05-BC52-0DC4A3EEB14D}"/>
              </a:ext>
            </a:extLst>
          </p:cNvPr>
          <p:cNvSpPr>
            <a:spLocks noGrp="1"/>
          </p:cNvSpPr>
          <p:nvPr>
            <p:ph type="title"/>
          </p:nvPr>
        </p:nvSpPr>
        <p:spPr>
          <a:xfrm>
            <a:off x="1066800" y="-162482"/>
            <a:ext cx="10058400" cy="1609344"/>
          </a:xfrm>
        </p:spPr>
        <p:txBody>
          <a:bodyPr/>
          <a:lstStyle/>
          <a:p>
            <a:pPr algn="ctr"/>
            <a:r>
              <a:rPr lang="nb-NO" dirty="0"/>
              <a:t>Eksempler Fra religionshistorien</a:t>
            </a:r>
          </a:p>
        </p:txBody>
      </p:sp>
      <p:pic>
        <p:nvPicPr>
          <p:cNvPr id="4" name="Picture Placeholder 5">
            <a:extLst>
              <a:ext uri="{FF2B5EF4-FFF2-40B4-BE49-F238E27FC236}">
                <a16:creationId xmlns:a16="http://schemas.microsoft.com/office/drawing/2014/main" id="{DEC781AF-E65B-40E9-AE2A-E1A1BD5055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 t="9314" r="61" b="13610"/>
          <a:stretch/>
        </p:blipFill>
        <p:spPr>
          <a:xfrm rot="240000">
            <a:off x="389694" y="3839824"/>
            <a:ext cx="2552092" cy="2957797"/>
          </a:xfrm>
        </p:spPr>
      </p:pic>
      <p:pic>
        <p:nvPicPr>
          <p:cNvPr id="5" name="Bilde 4">
            <a:extLst>
              <a:ext uri="{FF2B5EF4-FFF2-40B4-BE49-F238E27FC236}">
                <a16:creationId xmlns:a16="http://schemas.microsoft.com/office/drawing/2014/main" id="{219A475D-BF5D-4A75-A397-387CEA479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782" y="993726"/>
            <a:ext cx="5999384" cy="4285274"/>
          </a:xfrm>
          <a:prstGeom prst="rect">
            <a:avLst/>
          </a:prstGeom>
        </p:spPr>
      </p:pic>
      <p:pic>
        <p:nvPicPr>
          <p:cNvPr id="6" name="Bilde 5">
            <a:extLst>
              <a:ext uri="{FF2B5EF4-FFF2-40B4-BE49-F238E27FC236}">
                <a16:creationId xmlns:a16="http://schemas.microsoft.com/office/drawing/2014/main" id="{F9FB2F7F-45CC-4492-8E1A-7BFEF7777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5" y="993726"/>
            <a:ext cx="5128864" cy="2925763"/>
          </a:xfrm>
          <a:prstGeom prst="rect">
            <a:avLst/>
          </a:prstGeom>
        </p:spPr>
      </p:pic>
    </p:spTree>
    <p:extLst>
      <p:ext uri="{BB962C8B-B14F-4D97-AF65-F5344CB8AC3E}">
        <p14:creationId xmlns:p14="http://schemas.microsoft.com/office/powerpoint/2010/main" val="1072771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51991E6-30BB-4760-B699-8EEC32BB07FE}"/>
              </a:ext>
            </a:extLst>
          </p:cNvPr>
          <p:cNvSpPr>
            <a:spLocks noGrp="1"/>
          </p:cNvSpPr>
          <p:nvPr>
            <p:ph type="title"/>
          </p:nvPr>
        </p:nvSpPr>
        <p:spPr>
          <a:xfrm>
            <a:off x="6400800" y="484632"/>
            <a:ext cx="5299586" cy="1609344"/>
          </a:xfrm>
          <a:ln>
            <a:noFill/>
          </a:ln>
        </p:spPr>
        <p:txBody>
          <a:bodyPr>
            <a:normAutofit/>
          </a:bodyPr>
          <a:lstStyle/>
          <a:p>
            <a:r>
              <a:rPr lang="nb-NO" sz="4000"/>
              <a:t>Sjamanisme</a:t>
            </a:r>
          </a:p>
        </p:txBody>
      </p:sp>
      <p:pic>
        <p:nvPicPr>
          <p:cNvPr id="1026" name="Picture 2" descr="https://upload.wikimedia.org/wikipedia/commons/d/d1/Shaman.jpg">
            <a:extLst>
              <a:ext uri="{FF2B5EF4-FFF2-40B4-BE49-F238E27FC236}">
                <a16:creationId xmlns:a16="http://schemas.microsoft.com/office/drawing/2014/main" id="{185C6344-0AC6-4A2A-9D3D-130B15C66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15" r="1" b="4979"/>
          <a:stretch/>
        </p:blipFill>
        <p:spPr bwMode="auto">
          <a:xfrm>
            <a:off x="1" y="10"/>
            <a:ext cx="6066502" cy="6857989"/>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0DBF3663-6A8F-46DD-9184-F6A62DB899D1}"/>
              </a:ext>
            </a:extLst>
          </p:cNvPr>
          <p:cNvSpPr>
            <a:spLocks noGrp="1"/>
          </p:cNvSpPr>
          <p:nvPr>
            <p:ph idx="1"/>
          </p:nvPr>
        </p:nvSpPr>
        <p:spPr>
          <a:xfrm>
            <a:off x="6400799" y="2121408"/>
            <a:ext cx="5299585" cy="4050792"/>
          </a:xfrm>
        </p:spPr>
        <p:txBody>
          <a:bodyPr>
            <a:normAutofit/>
          </a:bodyPr>
          <a:lstStyle/>
          <a:p>
            <a:r>
              <a:rPr lang="nb-NO" sz="1800" i="1" dirty="0"/>
              <a:t>Sjamaner er ekstase-teknikere</a:t>
            </a:r>
            <a:r>
              <a:rPr lang="nb-NO" sz="1800" dirty="0"/>
              <a:t> (</a:t>
            </a:r>
            <a:r>
              <a:rPr lang="nb-NO" sz="1800" dirty="0" err="1"/>
              <a:t>Mircae</a:t>
            </a:r>
            <a:r>
              <a:rPr lang="nb-NO" sz="1800" dirty="0"/>
              <a:t> </a:t>
            </a:r>
            <a:r>
              <a:rPr lang="nb-NO" sz="1800" dirty="0" err="1"/>
              <a:t>Eliade</a:t>
            </a:r>
            <a:r>
              <a:rPr lang="nb-NO" sz="1800" dirty="0"/>
              <a:t>)</a:t>
            </a:r>
          </a:p>
          <a:p>
            <a:r>
              <a:rPr lang="nb-NO" sz="1800" dirty="0"/>
              <a:t>Mongolia, Tibet og transetilstander</a:t>
            </a:r>
          </a:p>
          <a:p>
            <a:r>
              <a:rPr lang="nb-NO" sz="1800" dirty="0"/>
              <a:t>Samiske noaider og ekstatiske reiser</a:t>
            </a:r>
          </a:p>
          <a:p>
            <a:endParaRPr lang="nb-NO" sz="1800" dirty="0"/>
          </a:p>
          <a:p>
            <a:r>
              <a:rPr lang="nb-NO" sz="1800" b="1" dirty="0"/>
              <a:t>Teknikker: </a:t>
            </a:r>
            <a:r>
              <a:rPr lang="nb-NO" sz="1800" dirty="0"/>
              <a:t>bruk av resitasjon eller sang (eks. joik), rituelle spesialobjekter (eks. runebomme), faste som forberedelse eller før initiering, bruk av psykedeliske stoffer</a:t>
            </a:r>
          </a:p>
          <a:p>
            <a:endParaRPr lang="nb-NO" sz="1800" dirty="0"/>
          </a:p>
          <a:p>
            <a:r>
              <a:rPr lang="nb-NO" sz="1800" dirty="0"/>
              <a:t>Betraktning: Her passer det bedre å vise elevene klipp, musikk, praksis framfor at de selv skal teste ut.</a:t>
            </a:r>
          </a:p>
        </p:txBody>
      </p:sp>
      <p:grpSp>
        <p:nvGrpSpPr>
          <p:cNvPr id="1029" name="Group 72">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0" name="Oval 74">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1784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2EDE0E-9C56-4D9F-AA17-76BC4061C955}"/>
              </a:ext>
            </a:extLst>
          </p:cNvPr>
          <p:cNvSpPr>
            <a:spLocks noGrp="1"/>
          </p:cNvSpPr>
          <p:nvPr>
            <p:ph type="title"/>
          </p:nvPr>
        </p:nvSpPr>
        <p:spPr>
          <a:xfrm>
            <a:off x="382280" y="484632"/>
            <a:ext cx="6743844" cy="1609344"/>
          </a:xfrm>
        </p:spPr>
        <p:txBody>
          <a:bodyPr>
            <a:normAutofit/>
          </a:bodyPr>
          <a:lstStyle/>
          <a:p>
            <a:r>
              <a:rPr lang="nb-NO" sz="4800"/>
              <a:t>Askese</a:t>
            </a:r>
          </a:p>
        </p:txBody>
      </p:sp>
      <p:sp>
        <p:nvSpPr>
          <p:cNvPr id="3" name="Plassholder for innhold 2">
            <a:extLst>
              <a:ext uri="{FF2B5EF4-FFF2-40B4-BE49-F238E27FC236}">
                <a16:creationId xmlns:a16="http://schemas.microsoft.com/office/drawing/2014/main" id="{5536CAC6-CFEE-4DBB-8955-3875EE68A2EF}"/>
              </a:ext>
            </a:extLst>
          </p:cNvPr>
          <p:cNvSpPr>
            <a:spLocks noGrp="1"/>
          </p:cNvSpPr>
          <p:nvPr>
            <p:ph idx="1"/>
          </p:nvPr>
        </p:nvSpPr>
        <p:spPr>
          <a:xfrm>
            <a:off x="382279" y="2121408"/>
            <a:ext cx="6743845" cy="4050792"/>
          </a:xfrm>
        </p:spPr>
        <p:txBody>
          <a:bodyPr>
            <a:normAutofit/>
          </a:bodyPr>
          <a:lstStyle/>
          <a:p>
            <a:r>
              <a:rPr lang="nb-NO" sz="1700"/>
              <a:t>Oppdagelsen av fastens psykologiske virkninger</a:t>
            </a:r>
          </a:p>
          <a:p>
            <a:r>
              <a:rPr lang="nb-NO" sz="1700"/>
              <a:t>Faste fra grunnleggende behov – drikke, mat, sosialt samvær og sex</a:t>
            </a:r>
          </a:p>
          <a:p>
            <a:r>
              <a:rPr lang="nb-NO" sz="1700"/>
              <a:t>Faste som trening i viljestyrke</a:t>
            </a:r>
          </a:p>
          <a:p>
            <a:r>
              <a:rPr lang="nb-NO" sz="1700"/>
              <a:t>Faste for å avdekke skjulte sider ved psyken</a:t>
            </a:r>
          </a:p>
          <a:p>
            <a:endParaRPr lang="nb-NO" sz="1700"/>
          </a:p>
          <a:p>
            <a:r>
              <a:rPr lang="nb-NO" sz="1700" b="1" u="sng"/>
              <a:t>Øvelse 2</a:t>
            </a:r>
            <a:r>
              <a:rPr lang="nb-NO" sz="1700" b="1"/>
              <a:t> – Endorfinfaste</a:t>
            </a:r>
          </a:p>
          <a:p>
            <a:r>
              <a:rPr lang="nb-NO" sz="1700" b="1"/>
              <a:t>Kan fungere som lekse, klasseeksperiment, personlig, eller frivillig.</a:t>
            </a:r>
          </a:p>
          <a:p>
            <a:r>
              <a:rPr lang="nb-NO" sz="1700" b="1"/>
              <a:t>Poeng: begrense konstant stimuli, personlig erfaring med ro, isolasjon. </a:t>
            </a:r>
            <a:r>
              <a:rPr lang="nb-NO" sz="1700" b="1" u="sng"/>
              <a:t>Bevisstgjøre elevene på egne muligheter til selvregulering og selvkontroll</a:t>
            </a:r>
            <a:r>
              <a:rPr lang="nb-NO" sz="1700" b="1"/>
              <a:t>.</a:t>
            </a:r>
          </a:p>
        </p:txBody>
      </p:sp>
      <p:pic>
        <p:nvPicPr>
          <p:cNvPr id="4098" name="Picture 2" descr="Image result for asceticism">
            <a:extLst>
              <a:ext uri="{FF2B5EF4-FFF2-40B4-BE49-F238E27FC236}">
                <a16:creationId xmlns:a16="http://schemas.microsoft.com/office/drawing/2014/main" id="{C9C33B03-A7FC-48CF-9F14-9E9A0C6C32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16" r="167"/>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85943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B9BF5-6AE7-47F9-8AA9-DBA13BA6DF18}"/>
              </a:ext>
            </a:extLst>
          </p:cNvPr>
          <p:cNvSpPr>
            <a:spLocks noGrp="1"/>
          </p:cNvSpPr>
          <p:nvPr>
            <p:ph type="title"/>
          </p:nvPr>
        </p:nvSpPr>
        <p:spPr/>
        <p:txBody>
          <a:bodyPr/>
          <a:lstStyle/>
          <a:p>
            <a:r>
              <a:rPr lang="nb-NO" dirty="0"/>
              <a:t>Øvelse 2 – Endorfinfaste</a:t>
            </a:r>
          </a:p>
        </p:txBody>
      </p:sp>
      <p:sp>
        <p:nvSpPr>
          <p:cNvPr id="3" name="Plassholder for innhold 2">
            <a:extLst>
              <a:ext uri="{FF2B5EF4-FFF2-40B4-BE49-F238E27FC236}">
                <a16:creationId xmlns:a16="http://schemas.microsoft.com/office/drawing/2014/main" id="{8C42F3DF-7194-47AE-858A-6C2162D62E3C}"/>
              </a:ext>
            </a:extLst>
          </p:cNvPr>
          <p:cNvSpPr>
            <a:spLocks noGrp="1"/>
          </p:cNvSpPr>
          <p:nvPr>
            <p:ph idx="1"/>
          </p:nvPr>
        </p:nvSpPr>
        <p:spPr/>
        <p:txBody>
          <a:bodyPr/>
          <a:lstStyle/>
          <a:p>
            <a:r>
              <a:rPr lang="nb-NO" b="1" dirty="0"/>
              <a:t>Endorfinfaste: </a:t>
            </a:r>
            <a:r>
              <a:rPr lang="nb-NO" dirty="0"/>
              <a:t>Sett av en dag ila neste uke hvor du i 6 timer bare tillater deg å være isolert og i ro, skru av alle distraksjoner (mobil, TV, PC, etc.) og begrenser dine aktiviteter. </a:t>
            </a:r>
          </a:p>
          <a:p>
            <a:r>
              <a:rPr lang="nb-NO" dirty="0"/>
              <a:t>Dette kan du ikke gjøre:</a:t>
            </a:r>
          </a:p>
          <a:p>
            <a:pPr lvl="1"/>
            <a:r>
              <a:rPr lang="nb-NO" dirty="0"/>
              <a:t>Spise eller lese</a:t>
            </a:r>
          </a:p>
          <a:p>
            <a:pPr lvl="1"/>
            <a:r>
              <a:rPr lang="nb-NO" dirty="0"/>
              <a:t>Snakke eller være sammen med andre mennesker</a:t>
            </a:r>
          </a:p>
          <a:p>
            <a:pPr lvl="1"/>
            <a:r>
              <a:rPr lang="nb-NO" dirty="0"/>
              <a:t>Trene hardt</a:t>
            </a:r>
          </a:p>
          <a:p>
            <a:pPr lvl="1"/>
            <a:r>
              <a:rPr lang="nb-NO" dirty="0"/>
              <a:t>Bruke PC, mobil, skjermer, TV, og annen visuell stimuli</a:t>
            </a:r>
          </a:p>
          <a:p>
            <a:pPr lvl="1"/>
            <a:r>
              <a:rPr lang="nb-NO" dirty="0"/>
              <a:t>Seksuell stimuli</a:t>
            </a:r>
          </a:p>
          <a:p>
            <a:r>
              <a:rPr lang="nb-NO" dirty="0"/>
              <a:t>Dette kan du gjøre:</a:t>
            </a:r>
          </a:p>
          <a:p>
            <a:pPr lvl="1"/>
            <a:r>
              <a:rPr lang="nb-NO" dirty="0"/>
              <a:t>Gå tur, trene rolig, tenke, skrive fysisk på papir, drikke vann, meditere, o.l.</a:t>
            </a:r>
          </a:p>
          <a:p>
            <a:endParaRPr lang="nb-NO" dirty="0"/>
          </a:p>
        </p:txBody>
      </p:sp>
    </p:spTree>
    <p:extLst>
      <p:ext uri="{BB962C8B-B14F-4D97-AF65-F5344CB8AC3E}">
        <p14:creationId xmlns:p14="http://schemas.microsoft.com/office/powerpoint/2010/main" val="3708623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70">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885DFD0-C673-4BD0-BEA6-016104175034}"/>
              </a:ext>
            </a:extLst>
          </p:cNvPr>
          <p:cNvSpPr>
            <a:spLocks noGrp="1"/>
          </p:cNvSpPr>
          <p:nvPr>
            <p:ph type="title"/>
          </p:nvPr>
        </p:nvSpPr>
        <p:spPr>
          <a:xfrm>
            <a:off x="4970109" y="484632"/>
            <a:ext cx="6730277" cy="1609344"/>
          </a:xfrm>
          <a:ln>
            <a:noFill/>
          </a:ln>
        </p:spPr>
        <p:txBody>
          <a:bodyPr>
            <a:normAutofit/>
          </a:bodyPr>
          <a:lstStyle/>
          <a:p>
            <a:r>
              <a:rPr lang="nb-NO" sz="4800"/>
              <a:t>Mystikken</a:t>
            </a:r>
          </a:p>
        </p:txBody>
      </p:sp>
      <p:pic>
        <p:nvPicPr>
          <p:cNvPr id="12290" name="Picture 2" descr="Bilderesultat for mysticism">
            <a:extLst>
              <a:ext uri="{FF2B5EF4-FFF2-40B4-BE49-F238E27FC236}">
                <a16:creationId xmlns:a16="http://schemas.microsoft.com/office/drawing/2014/main" id="{00985EA5-143B-46F6-A52C-A5163E4F1E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3255" b="2"/>
          <a:stretch/>
        </p:blipFill>
        <p:spPr bwMode="auto">
          <a:xfrm>
            <a:off x="3344" y="10"/>
            <a:ext cx="4646726"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479E71E6-2B21-4452-A2B4-E7821A50FB72}"/>
              </a:ext>
            </a:extLst>
          </p:cNvPr>
          <p:cNvSpPr>
            <a:spLocks noGrp="1"/>
          </p:cNvSpPr>
          <p:nvPr>
            <p:ph idx="1"/>
          </p:nvPr>
        </p:nvSpPr>
        <p:spPr>
          <a:xfrm>
            <a:off x="4970109" y="2121408"/>
            <a:ext cx="6730276" cy="4050792"/>
          </a:xfrm>
        </p:spPr>
        <p:txBody>
          <a:bodyPr>
            <a:normAutofit/>
          </a:bodyPr>
          <a:lstStyle/>
          <a:p>
            <a:pPr marL="0" indent="0">
              <a:buNone/>
            </a:pPr>
            <a:r>
              <a:rPr lang="nb-NO" sz="2400" dirty="0"/>
              <a:t>Påstanden om at den ytterste virkelighet, åndelig sannhet, eller kunnskap om Gud kan oppnås gjennom direkte subjektiv erfaring.</a:t>
            </a:r>
          </a:p>
          <a:p>
            <a:pPr marL="0" indent="0">
              <a:buNone/>
            </a:pPr>
            <a:endParaRPr lang="nb-NO" sz="2400" dirty="0"/>
          </a:p>
          <a:p>
            <a:pPr marL="0" indent="0">
              <a:buNone/>
            </a:pPr>
            <a:r>
              <a:rPr lang="nb-NO" sz="2400" dirty="0"/>
              <a:t>Eksperimentell, teknisk, opplevelsesfokusert religion</a:t>
            </a:r>
          </a:p>
          <a:p>
            <a:pPr marL="0" indent="0">
              <a:buNone/>
            </a:pPr>
            <a:endParaRPr lang="nb-NO" sz="2400" dirty="0"/>
          </a:p>
          <a:p>
            <a:pPr marL="0" indent="0">
              <a:buNone/>
            </a:pPr>
            <a:r>
              <a:rPr lang="nb-NO" sz="2400" dirty="0"/>
              <a:t>Kan skje spontant eller via </a:t>
            </a:r>
            <a:r>
              <a:rPr lang="nb-NO" sz="2400" u="sng" dirty="0"/>
              <a:t>mystisk trening</a:t>
            </a:r>
            <a:r>
              <a:rPr lang="nb-NO" sz="2400" dirty="0"/>
              <a:t>.</a:t>
            </a:r>
          </a:p>
        </p:txBody>
      </p:sp>
      <p:grpSp>
        <p:nvGrpSpPr>
          <p:cNvPr id="12293" name="Group 72">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294" name="Oval 74">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21932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257304-6583-4ABB-98E1-993904CA7670}"/>
              </a:ext>
            </a:extLst>
          </p:cNvPr>
          <p:cNvSpPr>
            <a:spLocks noGrp="1"/>
          </p:cNvSpPr>
          <p:nvPr>
            <p:ph type="title"/>
          </p:nvPr>
        </p:nvSpPr>
        <p:spPr/>
        <p:txBody>
          <a:bodyPr/>
          <a:lstStyle/>
          <a:p>
            <a:r>
              <a:rPr lang="nb-NO" dirty="0"/>
              <a:t>Innholdsfortegnelse:</a:t>
            </a:r>
          </a:p>
        </p:txBody>
      </p:sp>
      <p:sp>
        <p:nvSpPr>
          <p:cNvPr id="3" name="Plassholder for innhold 2">
            <a:extLst>
              <a:ext uri="{FF2B5EF4-FFF2-40B4-BE49-F238E27FC236}">
                <a16:creationId xmlns:a16="http://schemas.microsoft.com/office/drawing/2014/main" id="{1D4711BA-D521-44CC-923F-9AE1E33AF156}"/>
              </a:ext>
            </a:extLst>
          </p:cNvPr>
          <p:cNvSpPr>
            <a:spLocks noGrp="1"/>
          </p:cNvSpPr>
          <p:nvPr>
            <p:ph idx="1"/>
          </p:nvPr>
        </p:nvSpPr>
        <p:spPr>
          <a:xfrm>
            <a:off x="1069848" y="1815548"/>
            <a:ext cx="10058400" cy="4356652"/>
          </a:xfrm>
        </p:spPr>
        <p:txBody>
          <a:bodyPr>
            <a:normAutofit/>
          </a:bodyPr>
          <a:lstStyle/>
          <a:p>
            <a:r>
              <a:rPr lang="nb-NO" b="1" dirty="0"/>
              <a:t>Hva menes egentlig med livsmestring? </a:t>
            </a:r>
            <a:r>
              <a:rPr lang="nb-NO" dirty="0"/>
              <a:t>Forsøk på definisjoner</a:t>
            </a:r>
          </a:p>
          <a:p>
            <a:pPr lvl="1"/>
            <a:r>
              <a:rPr lang="nb-NO" dirty="0"/>
              <a:t>Identitet, det gode liv, og grensesetting</a:t>
            </a:r>
          </a:p>
          <a:p>
            <a:r>
              <a:rPr lang="nb-NO" b="1" dirty="0"/>
              <a:t>Eksempler fra filosofihistorien</a:t>
            </a:r>
          </a:p>
          <a:p>
            <a:pPr lvl="1"/>
            <a:r>
              <a:rPr lang="nb-NO" dirty="0"/>
              <a:t>Sokrates</a:t>
            </a:r>
          </a:p>
          <a:p>
            <a:pPr lvl="1"/>
            <a:r>
              <a:rPr lang="nb-NO" dirty="0"/>
              <a:t>De sokratiske skolene</a:t>
            </a:r>
          </a:p>
          <a:p>
            <a:pPr lvl="1"/>
            <a:r>
              <a:rPr lang="nb-NO" dirty="0"/>
              <a:t>Etikk – mer enn bare spekulasjon</a:t>
            </a:r>
          </a:p>
          <a:p>
            <a:r>
              <a:rPr lang="nb-NO" b="1" dirty="0"/>
              <a:t>Eksempler fra religionshistorien</a:t>
            </a:r>
          </a:p>
          <a:p>
            <a:pPr lvl="1"/>
            <a:r>
              <a:rPr lang="nb-NO" dirty="0"/>
              <a:t>Sjamanisme (ekstase, transe, noaider)</a:t>
            </a:r>
          </a:p>
          <a:p>
            <a:pPr lvl="1"/>
            <a:r>
              <a:rPr lang="nb-NO" dirty="0"/>
              <a:t>Askese (faste, selvpining, selvdisiplinering, overvinnelse av smerte)</a:t>
            </a:r>
          </a:p>
          <a:p>
            <a:pPr lvl="1"/>
            <a:r>
              <a:rPr lang="nb-NO" dirty="0"/>
              <a:t>Mystikk (kristen, hinduistisk, islamsk, buddhistisk)</a:t>
            </a:r>
          </a:p>
          <a:p>
            <a:r>
              <a:rPr lang="nb-NO" b="1" dirty="0"/>
              <a:t>Oppsummering og konkluderende paradoksale smuler</a:t>
            </a:r>
          </a:p>
          <a:p>
            <a:r>
              <a:rPr lang="nb-NO" b="1" dirty="0"/>
              <a:t>Fra meditasjonsforskningsfronten</a:t>
            </a:r>
          </a:p>
          <a:p>
            <a:pPr marL="0" indent="0">
              <a:buNone/>
            </a:pPr>
            <a:endParaRPr lang="nb-NO" dirty="0"/>
          </a:p>
        </p:txBody>
      </p:sp>
    </p:spTree>
    <p:extLst>
      <p:ext uri="{BB962C8B-B14F-4D97-AF65-F5344CB8AC3E}">
        <p14:creationId xmlns:p14="http://schemas.microsoft.com/office/powerpoint/2010/main" val="233007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pranayama">
            <a:extLst>
              <a:ext uri="{FF2B5EF4-FFF2-40B4-BE49-F238E27FC236}">
                <a16:creationId xmlns:a16="http://schemas.microsoft.com/office/drawing/2014/main" id="{0F8F397C-5D80-4071-BEC9-F4DDDCDCA0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1F3919-F5D8-408F-93F9-4AB210AC7C24}"/>
              </a:ext>
            </a:extLst>
          </p:cNvPr>
          <p:cNvSpPr>
            <a:spLocks noGrp="1"/>
          </p:cNvSpPr>
          <p:nvPr>
            <p:ph type="title"/>
          </p:nvPr>
        </p:nvSpPr>
        <p:spPr>
          <a:xfrm>
            <a:off x="1069848" y="484632"/>
            <a:ext cx="10058400" cy="1609344"/>
          </a:xfrm>
        </p:spPr>
        <p:txBody>
          <a:bodyPr anchor="ctr">
            <a:normAutofit/>
          </a:bodyPr>
          <a:lstStyle/>
          <a:p>
            <a:r>
              <a:rPr lang="nb-NO">
                <a:solidFill>
                  <a:schemeClr val="tx1"/>
                </a:solidFill>
              </a:rPr>
              <a:t>Indias Mystikk (I) – Yoga</a:t>
            </a:r>
          </a:p>
        </p:txBody>
      </p:sp>
      <p:sp>
        <p:nvSpPr>
          <p:cNvPr id="3" name="Plassholder for innhold 2">
            <a:extLst>
              <a:ext uri="{FF2B5EF4-FFF2-40B4-BE49-F238E27FC236}">
                <a16:creationId xmlns:a16="http://schemas.microsoft.com/office/drawing/2014/main" id="{0E5D56B2-31BC-4CB9-9F00-670AB7418295}"/>
              </a:ext>
            </a:extLst>
          </p:cNvPr>
          <p:cNvSpPr>
            <a:spLocks noGrp="1"/>
          </p:cNvSpPr>
          <p:nvPr>
            <p:ph idx="1"/>
          </p:nvPr>
        </p:nvSpPr>
        <p:spPr>
          <a:xfrm>
            <a:off x="1069848" y="2121408"/>
            <a:ext cx="10058400" cy="4050792"/>
          </a:xfrm>
        </p:spPr>
        <p:txBody>
          <a:bodyPr>
            <a:normAutofit/>
          </a:bodyPr>
          <a:lstStyle/>
          <a:p>
            <a:r>
              <a:rPr lang="nb-NO" dirty="0"/>
              <a:t>Kontroll over kropp og sinn</a:t>
            </a:r>
          </a:p>
          <a:p>
            <a:r>
              <a:rPr lang="nb-NO" dirty="0"/>
              <a:t>Systematisering av mentale kategorier</a:t>
            </a:r>
          </a:p>
          <a:p>
            <a:r>
              <a:rPr lang="nb-NO" i="1" dirty="0" err="1"/>
              <a:t>Pranayama</a:t>
            </a:r>
            <a:r>
              <a:rPr lang="nb-NO" dirty="0"/>
              <a:t> – pusteteknikker</a:t>
            </a:r>
          </a:p>
          <a:p>
            <a:r>
              <a:rPr lang="nb-NO" dirty="0"/>
              <a:t>Magiske krefter og supermennesker</a:t>
            </a:r>
          </a:p>
          <a:p>
            <a:r>
              <a:rPr lang="nb-NO" dirty="0"/>
              <a:t>Udødelighet og selvtranscendering </a:t>
            </a:r>
          </a:p>
          <a:p>
            <a:pPr marL="0" indent="0">
              <a:buNone/>
            </a:pPr>
            <a:endParaRPr lang="nb-NO" i="1" dirty="0"/>
          </a:p>
          <a:p>
            <a:pPr marL="0" indent="0">
              <a:buNone/>
            </a:pPr>
            <a:endParaRPr lang="nb-NO" i="1" dirty="0"/>
          </a:p>
          <a:p>
            <a:r>
              <a:rPr lang="nb-NO" b="1" u="sng" dirty="0"/>
              <a:t>Tekster</a:t>
            </a:r>
            <a:r>
              <a:rPr lang="nb-NO" b="1" dirty="0"/>
              <a:t>: </a:t>
            </a:r>
          </a:p>
          <a:p>
            <a:pPr lvl="1"/>
            <a:r>
              <a:rPr lang="nb-NO" dirty="0"/>
              <a:t>Patanjalis </a:t>
            </a:r>
            <a:r>
              <a:rPr lang="nb-NO" i="1" dirty="0"/>
              <a:t>Yogasutra</a:t>
            </a:r>
          </a:p>
          <a:p>
            <a:pPr lvl="1"/>
            <a:r>
              <a:rPr lang="nb-NO" i="1" dirty="0" err="1"/>
              <a:t>Bhagavad</a:t>
            </a:r>
            <a:r>
              <a:rPr lang="nb-NO" i="1" dirty="0"/>
              <a:t> </a:t>
            </a:r>
            <a:r>
              <a:rPr lang="nb-NO" i="1" dirty="0" err="1"/>
              <a:t>Gita</a:t>
            </a:r>
            <a:endParaRPr lang="nb-NO" i="1" dirty="0"/>
          </a:p>
          <a:p>
            <a:endParaRPr lang="nb-NO" dirty="0"/>
          </a:p>
        </p:txBody>
      </p:sp>
      <p:grpSp>
        <p:nvGrpSpPr>
          <p:cNvPr id="75" name="Group 7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0368730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B9BF5-6AE7-47F9-8AA9-DBA13BA6DF18}"/>
              </a:ext>
            </a:extLst>
          </p:cNvPr>
          <p:cNvSpPr>
            <a:spLocks noGrp="1"/>
          </p:cNvSpPr>
          <p:nvPr>
            <p:ph type="title"/>
          </p:nvPr>
        </p:nvSpPr>
        <p:spPr/>
        <p:txBody>
          <a:bodyPr/>
          <a:lstStyle/>
          <a:p>
            <a:r>
              <a:rPr lang="nb-NO" dirty="0"/>
              <a:t>Øvelse 3 – </a:t>
            </a:r>
            <a:r>
              <a:rPr lang="nb-NO" i="1" dirty="0" err="1"/>
              <a:t>pranayama</a:t>
            </a:r>
            <a:endParaRPr lang="nb-NO" i="1" dirty="0"/>
          </a:p>
        </p:txBody>
      </p:sp>
      <p:sp>
        <p:nvSpPr>
          <p:cNvPr id="3" name="Plassholder for innhold 2">
            <a:extLst>
              <a:ext uri="{FF2B5EF4-FFF2-40B4-BE49-F238E27FC236}">
                <a16:creationId xmlns:a16="http://schemas.microsoft.com/office/drawing/2014/main" id="{8C42F3DF-7194-47AE-858A-6C2162D62E3C}"/>
              </a:ext>
            </a:extLst>
          </p:cNvPr>
          <p:cNvSpPr>
            <a:spLocks noGrp="1"/>
          </p:cNvSpPr>
          <p:nvPr>
            <p:ph idx="1"/>
          </p:nvPr>
        </p:nvSpPr>
        <p:spPr/>
        <p:txBody>
          <a:bodyPr>
            <a:normAutofit lnSpcReduction="10000"/>
          </a:bodyPr>
          <a:lstStyle/>
          <a:p>
            <a:r>
              <a:rPr lang="nb-NO" b="1" dirty="0" err="1"/>
              <a:t>Pranayama</a:t>
            </a:r>
            <a:r>
              <a:rPr lang="nb-NO" b="1" dirty="0"/>
              <a:t>: Regulering av pust for å indusere ro, transe, eller </a:t>
            </a:r>
            <a:r>
              <a:rPr lang="nb-NO" b="1" dirty="0" err="1"/>
              <a:t>hyperfokus</a:t>
            </a:r>
            <a:r>
              <a:rPr lang="nb-NO" b="1" dirty="0"/>
              <a:t>.</a:t>
            </a:r>
            <a:endParaRPr lang="nb-NO" dirty="0"/>
          </a:p>
          <a:p>
            <a:r>
              <a:rPr lang="nb-NO" dirty="0"/>
              <a:t>Mange varianter, vi bruker tre ulike:</a:t>
            </a:r>
          </a:p>
          <a:p>
            <a:pPr marL="0" indent="0">
              <a:buNone/>
            </a:pPr>
            <a:endParaRPr lang="nb-NO" dirty="0"/>
          </a:p>
          <a:p>
            <a:pPr lvl="1"/>
            <a:r>
              <a:rPr lang="nb-NO" b="1" dirty="0"/>
              <a:t>1)</a:t>
            </a:r>
            <a:r>
              <a:rPr lang="nb-NO" dirty="0"/>
              <a:t> </a:t>
            </a:r>
            <a:r>
              <a:rPr lang="nb-NO" b="1" dirty="0"/>
              <a:t>Følge pusten</a:t>
            </a:r>
            <a:r>
              <a:rPr lang="nb-NO" dirty="0"/>
              <a:t>. La pusten styre seg selv, og fokuser kun på inn –og ut-pusten. Følg dens vei ved nesa og munnen, hvordan den påvirker resten av kroppen</a:t>
            </a:r>
            <a:endParaRPr lang="nb-NO" b="1" dirty="0"/>
          </a:p>
          <a:p>
            <a:pPr lvl="1"/>
            <a:r>
              <a:rPr lang="nb-NO" b="1" dirty="0"/>
              <a:t>2)</a:t>
            </a:r>
            <a:r>
              <a:rPr lang="nb-NO" dirty="0"/>
              <a:t> </a:t>
            </a:r>
            <a:r>
              <a:rPr lang="nb-NO" b="1" dirty="0"/>
              <a:t>Jim Hof-metoden</a:t>
            </a:r>
            <a:r>
              <a:rPr lang="nb-NO" dirty="0"/>
              <a:t>, hyperventilering. Pust inn dypt og stramt gjennom munn og nese, så kort, raskt og bare delvis ut gjennom munnen. Gjør dette i 3-4 min, så hold pusten så lenge du klarer. Observer hvordan kroppen, hodet, og konsentrasjonen din er mens du holder pusten.</a:t>
            </a:r>
          </a:p>
          <a:p>
            <a:pPr lvl="1"/>
            <a:r>
              <a:rPr lang="nb-NO" b="1" dirty="0"/>
              <a:t>3) Regulere pusten</a:t>
            </a:r>
            <a:r>
              <a:rPr lang="nb-NO" dirty="0"/>
              <a:t>. Pust inn via nesa, og ut gjennom munnen. Bruk først 3 sek på inn-pust, hold så pusten i 3 sek, og pust ut i 3 sek. Gjenta til det blir naturlig å forlenge sekundene.  </a:t>
            </a:r>
          </a:p>
          <a:p>
            <a:r>
              <a:rPr lang="nb-NO" b="1" dirty="0"/>
              <a:t>Poeng: Bevisstgjøre elevene på egne muligheter til selvregulering og selvkontroll, </a:t>
            </a:r>
            <a:r>
              <a:rPr lang="nb-NO" b="1" u="sng" dirty="0"/>
              <a:t>særlig evnen til å indusere en annen sinnstilstand</a:t>
            </a:r>
            <a:r>
              <a:rPr lang="nb-NO" b="1" dirty="0"/>
              <a:t>.</a:t>
            </a:r>
          </a:p>
          <a:p>
            <a:pPr lvl="1"/>
            <a:endParaRPr lang="nb-NO" dirty="0"/>
          </a:p>
        </p:txBody>
      </p:sp>
    </p:spTree>
    <p:extLst>
      <p:ext uri="{BB962C8B-B14F-4D97-AF65-F5344CB8AC3E}">
        <p14:creationId xmlns:p14="http://schemas.microsoft.com/office/powerpoint/2010/main" val="4166709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Image result for tonglen">
            <a:extLst>
              <a:ext uri="{FF2B5EF4-FFF2-40B4-BE49-F238E27FC236}">
                <a16:creationId xmlns:a16="http://schemas.microsoft.com/office/drawing/2014/main" id="{3B0ECACA-8B40-4302-8A32-823DE73241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1" b="17759"/>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433C09-8D81-4B75-818D-B2AC891A0C97}"/>
              </a:ext>
            </a:extLst>
          </p:cNvPr>
          <p:cNvSpPr>
            <a:spLocks noGrp="1"/>
          </p:cNvSpPr>
          <p:nvPr>
            <p:ph type="title"/>
          </p:nvPr>
        </p:nvSpPr>
        <p:spPr>
          <a:xfrm>
            <a:off x="1069848" y="484632"/>
            <a:ext cx="10058400" cy="1609344"/>
          </a:xfrm>
        </p:spPr>
        <p:txBody>
          <a:bodyPr anchor="ctr">
            <a:normAutofit/>
          </a:bodyPr>
          <a:lstStyle/>
          <a:p>
            <a:r>
              <a:rPr lang="nb-NO">
                <a:solidFill>
                  <a:schemeClr val="tx1"/>
                </a:solidFill>
              </a:rPr>
              <a:t>Indias Mystikk (II) – meditasjon</a:t>
            </a:r>
          </a:p>
        </p:txBody>
      </p:sp>
      <p:sp>
        <p:nvSpPr>
          <p:cNvPr id="3" name="Plassholder for innhold 2">
            <a:extLst>
              <a:ext uri="{FF2B5EF4-FFF2-40B4-BE49-F238E27FC236}">
                <a16:creationId xmlns:a16="http://schemas.microsoft.com/office/drawing/2014/main" id="{DFA5AE43-A6F8-4811-8ABB-5B286FF57236}"/>
              </a:ext>
            </a:extLst>
          </p:cNvPr>
          <p:cNvSpPr>
            <a:spLocks noGrp="1"/>
          </p:cNvSpPr>
          <p:nvPr>
            <p:ph idx="1"/>
          </p:nvPr>
        </p:nvSpPr>
        <p:spPr>
          <a:xfrm>
            <a:off x="1069848" y="2121408"/>
            <a:ext cx="10058400" cy="4050792"/>
          </a:xfrm>
        </p:spPr>
        <p:txBody>
          <a:bodyPr>
            <a:normAutofit/>
          </a:bodyPr>
          <a:lstStyle/>
          <a:p>
            <a:r>
              <a:rPr lang="nb-NO" sz="1500" dirty="0" err="1"/>
              <a:t>Shramana</a:t>
            </a:r>
            <a:r>
              <a:rPr lang="nb-NO" sz="1500" dirty="0"/>
              <a:t>-bevegelsen (800-500 F.Kr.)</a:t>
            </a:r>
          </a:p>
          <a:p>
            <a:r>
              <a:rPr lang="nb-NO" sz="1500" dirty="0" err="1"/>
              <a:t>Jainistisk</a:t>
            </a:r>
            <a:r>
              <a:rPr lang="nb-NO" sz="1500" dirty="0"/>
              <a:t> meditasjon – faste til døden </a:t>
            </a:r>
          </a:p>
          <a:p>
            <a:r>
              <a:rPr lang="nb-NO" sz="1500" dirty="0"/>
              <a:t>Vedisk meditasjon – kontroll over det indre gir kontroll over det ytre</a:t>
            </a:r>
          </a:p>
          <a:p>
            <a:r>
              <a:rPr lang="nb-NO" sz="1500" dirty="0"/>
              <a:t>Buddhistisk meditasjon – Innsikt gjennom middelvei, trening i empati</a:t>
            </a:r>
          </a:p>
          <a:p>
            <a:endParaRPr lang="nb-NO" sz="1500" dirty="0"/>
          </a:p>
          <a:p>
            <a:r>
              <a:rPr lang="nb-NO" sz="1500" dirty="0"/>
              <a:t>I vår tid – </a:t>
            </a:r>
            <a:r>
              <a:rPr lang="nb-NO" sz="1500" dirty="0" err="1"/>
              <a:t>mindfulness</a:t>
            </a:r>
            <a:r>
              <a:rPr lang="nb-NO" sz="1500" dirty="0"/>
              <a:t>, metta-meditasjon, og stressmestring.</a:t>
            </a:r>
          </a:p>
          <a:p>
            <a:endParaRPr lang="nb-NO" sz="1500" dirty="0"/>
          </a:p>
          <a:p>
            <a:r>
              <a:rPr lang="nb-NO" sz="1500" b="1" u="sng" dirty="0"/>
              <a:t>Tekster</a:t>
            </a:r>
            <a:r>
              <a:rPr lang="nb-NO" sz="1500" b="1" dirty="0"/>
              <a:t>:</a:t>
            </a:r>
          </a:p>
          <a:p>
            <a:pPr lvl="1"/>
            <a:r>
              <a:rPr lang="nb-NO" sz="1500" i="1" dirty="0" err="1"/>
              <a:t>Upanishadene</a:t>
            </a:r>
            <a:endParaRPr lang="nb-NO" sz="1500" i="1" dirty="0"/>
          </a:p>
          <a:p>
            <a:pPr lvl="1"/>
            <a:r>
              <a:rPr lang="nb-NO" sz="1500" i="1" dirty="0" err="1"/>
              <a:t>Visudhmagga</a:t>
            </a:r>
            <a:r>
              <a:rPr lang="nb-NO" sz="1500" i="1" dirty="0"/>
              <a:t> + deler av Palikanon</a:t>
            </a:r>
          </a:p>
          <a:p>
            <a:pPr lvl="1"/>
            <a:r>
              <a:rPr lang="nb-NO" sz="1500" i="1" dirty="0"/>
              <a:t>Full </a:t>
            </a:r>
            <a:r>
              <a:rPr lang="nb-NO" sz="1500" i="1" dirty="0" err="1"/>
              <a:t>Catastrophe</a:t>
            </a:r>
            <a:r>
              <a:rPr lang="nb-NO" sz="1500" i="1" dirty="0"/>
              <a:t> </a:t>
            </a:r>
            <a:r>
              <a:rPr lang="nb-NO" sz="1500" i="1" dirty="0" err="1"/>
              <a:t>Living</a:t>
            </a:r>
            <a:r>
              <a:rPr lang="nb-NO" sz="1500" i="1" dirty="0"/>
              <a:t>, </a:t>
            </a:r>
            <a:r>
              <a:rPr lang="nb-NO" sz="1500" dirty="0"/>
              <a:t>av Jon </a:t>
            </a:r>
            <a:r>
              <a:rPr lang="nb-NO" sz="1500" dirty="0" err="1"/>
              <a:t>Kabat-Zinn</a:t>
            </a:r>
            <a:r>
              <a:rPr lang="nb-NO" sz="1500" dirty="0"/>
              <a:t> (</a:t>
            </a:r>
            <a:r>
              <a:rPr lang="nb-NO" sz="1500" dirty="0" err="1"/>
              <a:t>mindfulness</a:t>
            </a:r>
            <a:r>
              <a:rPr lang="nb-NO" sz="1500" dirty="0"/>
              <a:t>)</a:t>
            </a:r>
          </a:p>
          <a:p>
            <a:endParaRPr lang="nb-NO" sz="1500" dirty="0"/>
          </a:p>
          <a:p>
            <a:endParaRPr lang="nb-NO" sz="1500" dirty="0"/>
          </a:p>
        </p:txBody>
      </p:sp>
      <p:grpSp>
        <p:nvGrpSpPr>
          <p:cNvPr id="75" name="Group 7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7861856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B9BF5-6AE7-47F9-8AA9-DBA13BA6DF18}"/>
              </a:ext>
            </a:extLst>
          </p:cNvPr>
          <p:cNvSpPr>
            <a:spLocks noGrp="1"/>
          </p:cNvSpPr>
          <p:nvPr>
            <p:ph type="title"/>
          </p:nvPr>
        </p:nvSpPr>
        <p:spPr/>
        <p:txBody>
          <a:bodyPr/>
          <a:lstStyle/>
          <a:p>
            <a:r>
              <a:rPr lang="nb-NO" dirty="0"/>
              <a:t>Øvelse 4 – </a:t>
            </a:r>
            <a:r>
              <a:rPr lang="nb-NO" i="1" dirty="0"/>
              <a:t>trening i empati</a:t>
            </a:r>
          </a:p>
        </p:txBody>
      </p:sp>
      <p:sp>
        <p:nvSpPr>
          <p:cNvPr id="3" name="Plassholder for innhold 2">
            <a:extLst>
              <a:ext uri="{FF2B5EF4-FFF2-40B4-BE49-F238E27FC236}">
                <a16:creationId xmlns:a16="http://schemas.microsoft.com/office/drawing/2014/main" id="{8C42F3DF-7194-47AE-858A-6C2162D62E3C}"/>
              </a:ext>
            </a:extLst>
          </p:cNvPr>
          <p:cNvSpPr>
            <a:spLocks noGrp="1"/>
          </p:cNvSpPr>
          <p:nvPr>
            <p:ph idx="1"/>
          </p:nvPr>
        </p:nvSpPr>
        <p:spPr>
          <a:xfrm>
            <a:off x="1069848" y="2121407"/>
            <a:ext cx="10058400" cy="4345653"/>
          </a:xfrm>
        </p:spPr>
        <p:txBody>
          <a:bodyPr>
            <a:normAutofit fontScale="92500" lnSpcReduction="20000"/>
          </a:bodyPr>
          <a:lstStyle/>
          <a:p>
            <a:r>
              <a:rPr lang="nb-NO" b="1" dirty="0"/>
              <a:t>Buddhistisk metta-meditasjon (eller </a:t>
            </a:r>
            <a:r>
              <a:rPr lang="nb-NO" b="1" dirty="0" err="1"/>
              <a:t>Tonglen</a:t>
            </a:r>
            <a:r>
              <a:rPr lang="nb-NO" b="1" dirty="0"/>
              <a:t>-meditasjon): </a:t>
            </a:r>
            <a:r>
              <a:rPr lang="nb-NO" dirty="0"/>
              <a:t>Meditasjon som skal kultivere egen empati overfor alle levende vesener, inkludert fiender.</a:t>
            </a:r>
          </a:p>
          <a:p>
            <a:endParaRPr lang="nb-NO" dirty="0"/>
          </a:p>
          <a:p>
            <a:r>
              <a:rPr lang="nb-NO" dirty="0"/>
              <a:t>Mange varianter (eg. i </a:t>
            </a:r>
            <a:r>
              <a:rPr lang="nb-NO" i="1" dirty="0" err="1"/>
              <a:t>Christfulness</a:t>
            </a:r>
            <a:r>
              <a:rPr lang="nb-NO" i="1" dirty="0"/>
              <a:t> og </a:t>
            </a:r>
            <a:r>
              <a:rPr lang="nb-NO" i="1" dirty="0" err="1"/>
              <a:t>Mindfulness</a:t>
            </a:r>
            <a:r>
              <a:rPr lang="nb-NO" dirty="0"/>
              <a:t>), men vi bruker en sekularisert utgave: </a:t>
            </a:r>
          </a:p>
          <a:p>
            <a:r>
              <a:rPr lang="nb-NO" dirty="0"/>
              <a:t>Bruk pusten i noen min for å falle til ro, lukk øynene, og tenk på en person som gjør deg glad. Visualiser denne personen. Tenk over hvordan det hadde vært hvis alle mennesker gjorde deg like glad. Bruk noen min til å tenke over alle som har gjort deg glad i livet ditt, og at disse fortjener din takknemlighet. Visualiser at alle som gjør deg glad har en energiball av lys inni seg, som transporteres til deg når du tenker på vedkommende. Se så for deg at du vil sende denne </a:t>
            </a:r>
            <a:r>
              <a:rPr lang="nb-NO" dirty="0" err="1"/>
              <a:t>lysballen</a:t>
            </a:r>
            <a:r>
              <a:rPr lang="nb-NO" dirty="0"/>
              <a:t> videre til noen du tror trenger oppmuntring, som ikke har det så bra.  Herfra kan du improvisere videre..   </a:t>
            </a:r>
            <a:endParaRPr lang="nb-NO" b="1" dirty="0"/>
          </a:p>
          <a:p>
            <a:endParaRPr lang="nb-NO" b="1" dirty="0"/>
          </a:p>
          <a:p>
            <a:r>
              <a:rPr lang="nb-NO" b="1" dirty="0"/>
              <a:t>Poeng: Bevisstgjøre elevene på egne muligheter til selvregulering og selvkontroll, </a:t>
            </a:r>
            <a:r>
              <a:rPr lang="nb-NO" b="1" u="sng" dirty="0"/>
              <a:t>særlig evnen til å direkte påvirke eget følelsesliv + </a:t>
            </a:r>
            <a:r>
              <a:rPr lang="nb-NO" b="1" i="1" u="sng" dirty="0"/>
              <a:t>å kunne ta andres perspektiv (kjerneelement i den nye læreplanen).</a:t>
            </a:r>
            <a:endParaRPr lang="nb-NO" b="1" i="1" dirty="0"/>
          </a:p>
          <a:p>
            <a:pPr marL="274320" lvl="1" indent="0">
              <a:buNone/>
            </a:pPr>
            <a:endParaRPr lang="nb-NO" dirty="0"/>
          </a:p>
        </p:txBody>
      </p:sp>
    </p:spTree>
    <p:extLst>
      <p:ext uri="{BB962C8B-B14F-4D97-AF65-F5344CB8AC3E}">
        <p14:creationId xmlns:p14="http://schemas.microsoft.com/office/powerpoint/2010/main" val="294056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3AA45F-39F9-4189-89C6-7810DC80B409}"/>
              </a:ext>
            </a:extLst>
          </p:cNvPr>
          <p:cNvSpPr>
            <a:spLocks noGrp="1"/>
          </p:cNvSpPr>
          <p:nvPr>
            <p:ph type="title"/>
          </p:nvPr>
        </p:nvSpPr>
        <p:spPr>
          <a:xfrm>
            <a:off x="8943377" y="541762"/>
            <a:ext cx="2188856" cy="908070"/>
          </a:xfrm>
          <a:ln>
            <a:noFill/>
          </a:ln>
        </p:spPr>
        <p:txBody>
          <a:bodyPr>
            <a:normAutofit/>
          </a:bodyPr>
          <a:lstStyle/>
          <a:p>
            <a:r>
              <a:rPr lang="nb-NO" sz="4800" dirty="0" err="1"/>
              <a:t>Tonglen</a:t>
            </a:r>
            <a:endParaRPr lang="nb-NO" sz="4800" dirty="0"/>
          </a:p>
        </p:txBody>
      </p:sp>
      <p:pic>
        <p:nvPicPr>
          <p:cNvPr id="7170" name="Picture 2" descr="Image result for tonglen">
            <a:extLst>
              <a:ext uri="{FF2B5EF4-FFF2-40B4-BE49-F238E27FC236}">
                <a16:creationId xmlns:a16="http://schemas.microsoft.com/office/drawing/2014/main" id="{B55D41E0-7CC9-4658-BABF-91CD92399D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83" r="8387" b="3"/>
          <a:stretch/>
        </p:blipFill>
        <p:spPr bwMode="auto">
          <a:xfrm>
            <a:off x="3343" y="10"/>
            <a:ext cx="7880268"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2FBE022C-5B1F-44CB-95E9-028DE90E7C39}"/>
              </a:ext>
            </a:extLst>
          </p:cNvPr>
          <p:cNvSpPr>
            <a:spLocks noGrp="1"/>
          </p:cNvSpPr>
          <p:nvPr>
            <p:ph idx="1"/>
          </p:nvPr>
        </p:nvSpPr>
        <p:spPr>
          <a:xfrm>
            <a:off x="8264442" y="1983687"/>
            <a:ext cx="3365882" cy="1673196"/>
          </a:xfrm>
        </p:spPr>
        <p:txBody>
          <a:bodyPr>
            <a:normAutofit/>
          </a:bodyPr>
          <a:lstStyle/>
          <a:p>
            <a:r>
              <a:rPr lang="nb-NO" sz="2800" dirty="0"/>
              <a:t>Konverter det negative til noe positivt</a:t>
            </a:r>
          </a:p>
        </p:txBody>
      </p:sp>
      <p:grpSp>
        <p:nvGrpSpPr>
          <p:cNvPr id="73" name="Group 7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31895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263AD5-B0BF-4BE5-813D-01A7C1E786AF}"/>
              </a:ext>
            </a:extLst>
          </p:cNvPr>
          <p:cNvSpPr>
            <a:spLocks noGrp="1"/>
          </p:cNvSpPr>
          <p:nvPr>
            <p:ph type="title"/>
          </p:nvPr>
        </p:nvSpPr>
        <p:spPr/>
        <p:txBody>
          <a:bodyPr/>
          <a:lstStyle/>
          <a:p>
            <a:r>
              <a:rPr lang="nb-NO" dirty="0"/>
              <a:t>Kristendommens Mystikk – kontemplativ bønn</a:t>
            </a:r>
          </a:p>
        </p:txBody>
      </p:sp>
      <p:sp>
        <p:nvSpPr>
          <p:cNvPr id="3" name="Plassholder for innhold 2">
            <a:extLst>
              <a:ext uri="{FF2B5EF4-FFF2-40B4-BE49-F238E27FC236}">
                <a16:creationId xmlns:a16="http://schemas.microsoft.com/office/drawing/2014/main" id="{36D1F61F-3D55-41E3-B259-C145456B1ABA}"/>
              </a:ext>
            </a:extLst>
          </p:cNvPr>
          <p:cNvSpPr>
            <a:spLocks noGrp="1"/>
          </p:cNvSpPr>
          <p:nvPr>
            <p:ph idx="1"/>
          </p:nvPr>
        </p:nvSpPr>
        <p:spPr>
          <a:xfrm>
            <a:off x="1069848" y="2121407"/>
            <a:ext cx="10058400" cy="4504679"/>
          </a:xfrm>
        </p:spPr>
        <p:txBody>
          <a:bodyPr>
            <a:normAutofit lnSpcReduction="10000"/>
          </a:bodyPr>
          <a:lstStyle/>
          <a:p>
            <a:endParaRPr lang="nb-NO" dirty="0"/>
          </a:p>
          <a:p>
            <a:r>
              <a:rPr lang="nb-NO" dirty="0"/>
              <a:t>Ørkenfedrene og Mødrene i Syria, Egypt og Palestina</a:t>
            </a:r>
          </a:p>
          <a:p>
            <a:r>
              <a:rPr lang="nb-NO" dirty="0"/>
              <a:t>Eremittene og kenobittene</a:t>
            </a:r>
          </a:p>
          <a:p>
            <a:r>
              <a:rPr lang="nb-NO" dirty="0"/>
              <a:t>Den ortodokse </a:t>
            </a:r>
            <a:r>
              <a:rPr lang="nb-NO" i="1" dirty="0"/>
              <a:t>theosis</a:t>
            </a:r>
            <a:r>
              <a:rPr lang="nb-NO" dirty="0"/>
              <a:t> -  Hesykasmen og </a:t>
            </a:r>
            <a:r>
              <a:rPr lang="nb-NO" i="1" dirty="0"/>
              <a:t>Jesusbønnen</a:t>
            </a:r>
          </a:p>
          <a:p>
            <a:r>
              <a:rPr lang="nb-NO" dirty="0"/>
              <a:t>Guds multimedia artist – Hildegard von Bingen</a:t>
            </a:r>
          </a:p>
          <a:p>
            <a:endParaRPr lang="nb-NO" dirty="0"/>
          </a:p>
          <a:p>
            <a:r>
              <a:rPr lang="nb-NO" dirty="0"/>
              <a:t>I vår tid – sentrerende bønn (</a:t>
            </a:r>
            <a:r>
              <a:rPr lang="nb-NO" dirty="0" err="1"/>
              <a:t>centering</a:t>
            </a:r>
            <a:r>
              <a:rPr lang="nb-NO" dirty="0"/>
              <a:t> </a:t>
            </a:r>
            <a:r>
              <a:rPr lang="nb-NO" dirty="0" err="1"/>
              <a:t>prayer</a:t>
            </a:r>
            <a:r>
              <a:rPr lang="nb-NO" dirty="0"/>
              <a:t>) og </a:t>
            </a:r>
            <a:r>
              <a:rPr lang="nb-NO" dirty="0" err="1"/>
              <a:t>Christfulness</a:t>
            </a:r>
            <a:endParaRPr lang="nb-NO" dirty="0"/>
          </a:p>
          <a:p>
            <a:pPr marL="0" indent="0">
              <a:buNone/>
            </a:pPr>
            <a:endParaRPr lang="nb-NO" b="1" i="1" dirty="0"/>
          </a:p>
          <a:p>
            <a:r>
              <a:rPr lang="nb-NO" b="1" u="sng" dirty="0"/>
              <a:t>Tekster</a:t>
            </a:r>
            <a:r>
              <a:rPr lang="nb-NO" b="1" dirty="0"/>
              <a:t>: </a:t>
            </a:r>
          </a:p>
          <a:p>
            <a:pPr lvl="1"/>
            <a:r>
              <a:rPr lang="nb-NO" i="1" dirty="0"/>
              <a:t>Filokalia</a:t>
            </a:r>
          </a:p>
          <a:p>
            <a:pPr lvl="1"/>
            <a:r>
              <a:rPr lang="nb-NO" i="1" dirty="0"/>
              <a:t>Kristi etterfølgelse (The </a:t>
            </a:r>
            <a:r>
              <a:rPr lang="nb-NO" i="1" dirty="0" err="1"/>
              <a:t>Imitation</a:t>
            </a:r>
            <a:r>
              <a:rPr lang="nb-NO" i="1" dirty="0"/>
              <a:t> </a:t>
            </a:r>
            <a:r>
              <a:rPr lang="nb-NO" i="1" dirty="0" err="1"/>
              <a:t>of</a:t>
            </a:r>
            <a:r>
              <a:rPr lang="nb-NO" i="1" dirty="0"/>
              <a:t> </a:t>
            </a:r>
            <a:r>
              <a:rPr lang="nb-NO" i="1" dirty="0" err="1"/>
              <a:t>Christ</a:t>
            </a:r>
            <a:r>
              <a:rPr lang="nb-NO" i="1" dirty="0"/>
              <a:t>) </a:t>
            </a:r>
            <a:r>
              <a:rPr lang="nb-NO" dirty="0"/>
              <a:t>av Thomas </a:t>
            </a:r>
            <a:r>
              <a:rPr lang="nb-NO" dirty="0" err="1"/>
              <a:t>Kempis</a:t>
            </a:r>
            <a:endParaRPr lang="nb-NO" dirty="0"/>
          </a:p>
          <a:p>
            <a:pPr lvl="1"/>
            <a:r>
              <a:rPr lang="nb-NO" dirty="0" err="1"/>
              <a:t>Keatings</a:t>
            </a:r>
            <a:r>
              <a:rPr lang="nb-NO" dirty="0"/>
              <a:t> verker</a:t>
            </a:r>
          </a:p>
          <a:p>
            <a:pPr lvl="1"/>
            <a:endParaRPr lang="nb-NO" dirty="0"/>
          </a:p>
        </p:txBody>
      </p:sp>
    </p:spTree>
    <p:extLst>
      <p:ext uri="{BB962C8B-B14F-4D97-AF65-F5344CB8AC3E}">
        <p14:creationId xmlns:p14="http://schemas.microsoft.com/office/powerpoint/2010/main" val="32836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B9BF5-6AE7-47F9-8AA9-DBA13BA6DF18}"/>
              </a:ext>
            </a:extLst>
          </p:cNvPr>
          <p:cNvSpPr>
            <a:spLocks noGrp="1"/>
          </p:cNvSpPr>
          <p:nvPr>
            <p:ph type="title"/>
          </p:nvPr>
        </p:nvSpPr>
        <p:spPr/>
        <p:txBody>
          <a:bodyPr/>
          <a:lstStyle/>
          <a:p>
            <a:r>
              <a:rPr lang="nb-NO" dirty="0"/>
              <a:t>Øvelse 5 – </a:t>
            </a:r>
            <a:r>
              <a:rPr lang="nb-NO" i="1" dirty="0" err="1"/>
              <a:t>lectio</a:t>
            </a:r>
            <a:r>
              <a:rPr lang="nb-NO" i="1" dirty="0"/>
              <a:t> </a:t>
            </a:r>
            <a:r>
              <a:rPr lang="nb-NO" i="1" dirty="0" err="1"/>
              <a:t>divinae</a:t>
            </a:r>
            <a:endParaRPr lang="nb-NO" i="1" dirty="0"/>
          </a:p>
        </p:txBody>
      </p:sp>
      <p:sp>
        <p:nvSpPr>
          <p:cNvPr id="3" name="Plassholder for innhold 2">
            <a:extLst>
              <a:ext uri="{FF2B5EF4-FFF2-40B4-BE49-F238E27FC236}">
                <a16:creationId xmlns:a16="http://schemas.microsoft.com/office/drawing/2014/main" id="{8C42F3DF-7194-47AE-858A-6C2162D62E3C}"/>
              </a:ext>
            </a:extLst>
          </p:cNvPr>
          <p:cNvSpPr>
            <a:spLocks noGrp="1"/>
          </p:cNvSpPr>
          <p:nvPr>
            <p:ph idx="1"/>
          </p:nvPr>
        </p:nvSpPr>
        <p:spPr/>
        <p:txBody>
          <a:bodyPr/>
          <a:lstStyle/>
          <a:p>
            <a:r>
              <a:rPr lang="nb-NO" b="1" dirty="0" err="1"/>
              <a:t>Lectio</a:t>
            </a:r>
            <a:r>
              <a:rPr lang="nb-NO" b="1" dirty="0"/>
              <a:t> </a:t>
            </a:r>
            <a:r>
              <a:rPr lang="nb-NO" b="1" dirty="0" err="1"/>
              <a:t>Divinae</a:t>
            </a:r>
            <a:r>
              <a:rPr lang="nb-NO" b="1" dirty="0"/>
              <a:t>: </a:t>
            </a:r>
            <a:r>
              <a:rPr lang="nb-NO" dirty="0"/>
              <a:t>Kontemplativ lesning av tekst.</a:t>
            </a:r>
          </a:p>
          <a:p>
            <a:r>
              <a:rPr lang="nb-NO" dirty="0"/>
              <a:t>Med hjelp av tekst og musikk fra Hildegard von Bingen skal vi forsøke å føle teksten vi leser samtidig som vi følger teksten sakte og kontemplativt. </a:t>
            </a:r>
          </a:p>
          <a:p>
            <a:r>
              <a:rPr lang="nb-NO" dirty="0"/>
              <a:t>Bruk latin og norsk oversettelse, les gjennom en gang først uten musikk.</a:t>
            </a:r>
          </a:p>
          <a:p>
            <a:endParaRPr lang="nb-NO" dirty="0"/>
          </a:p>
          <a:p>
            <a:r>
              <a:rPr lang="nb-NO" u="sng" dirty="0">
                <a:hlinkClick r:id="rId2"/>
              </a:rPr>
              <a:t>Hildegard von Bingen – </a:t>
            </a:r>
          </a:p>
          <a:p>
            <a:pPr marL="0" indent="0">
              <a:buNone/>
            </a:pPr>
            <a:r>
              <a:rPr lang="nb-NO" dirty="0">
                <a:hlinkClick r:id="rId2"/>
              </a:rPr>
              <a:t>https://www.youtube.com/watch?v=YZa95OgwCEU</a:t>
            </a:r>
            <a:endParaRPr lang="nb-NO" dirty="0"/>
          </a:p>
          <a:p>
            <a:endParaRPr lang="nb-NO" dirty="0"/>
          </a:p>
          <a:p>
            <a:r>
              <a:rPr lang="nb-NO" b="1" dirty="0"/>
              <a:t>Poeng: </a:t>
            </a:r>
            <a:r>
              <a:rPr lang="nb-NO" b="1" u="sng" dirty="0"/>
              <a:t>Bevisstgjøre elevene på at selv lesning kan være noe kontemplativt og dypere enn bare å registrere og kategorisere ord</a:t>
            </a:r>
            <a:r>
              <a:rPr lang="nb-NO" b="1" dirty="0"/>
              <a:t>.</a:t>
            </a:r>
          </a:p>
          <a:p>
            <a:endParaRPr lang="nb-NO" dirty="0"/>
          </a:p>
        </p:txBody>
      </p:sp>
    </p:spTree>
    <p:extLst>
      <p:ext uri="{BB962C8B-B14F-4D97-AF65-F5344CB8AC3E}">
        <p14:creationId xmlns:p14="http://schemas.microsoft.com/office/powerpoint/2010/main" val="399899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id="{1D7A423A-E0B9-41FC-849C-1EB0ABA0EC9B}"/>
              </a:ext>
            </a:extLst>
          </p:cNvPr>
          <p:cNvSpPr txBox="1">
            <a:spLocks noChangeArrowheads="1"/>
          </p:cNvSpPr>
          <p:nvPr/>
        </p:nvSpPr>
        <p:spPr bwMode="auto">
          <a:xfrm>
            <a:off x="5790408" y="289410"/>
            <a:ext cx="413547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nb-NO" altLang="en-US" b="1" dirty="0">
                <a:latin typeface="Matura MT Script Capitals" panose="03020802060602070202" pitchFamily="66" charset="0"/>
              </a:rPr>
              <a:t>Hildegard av Bingen</a:t>
            </a:r>
          </a:p>
          <a:p>
            <a:pPr algn="ctr" eaLnBrk="1" hangingPunct="1">
              <a:spcBef>
                <a:spcPct val="0"/>
              </a:spcBef>
              <a:buFontTx/>
              <a:buNone/>
            </a:pPr>
            <a:r>
              <a:rPr lang="nb-NO" altLang="en-US" dirty="0">
                <a:latin typeface="Matura MT Script Capitals" panose="03020802060602070202" pitchFamily="66" charset="0"/>
              </a:rPr>
              <a:t>(1098 –1179)</a:t>
            </a:r>
          </a:p>
          <a:p>
            <a:pPr algn="ctr" eaLnBrk="1" hangingPunct="1">
              <a:spcBef>
                <a:spcPct val="0"/>
              </a:spcBef>
              <a:buFontTx/>
              <a:buNone/>
            </a:pPr>
            <a:r>
              <a:rPr lang="nb-NO" altLang="en-US" i="1" dirty="0">
                <a:latin typeface="Matura MT Script Capitals" panose="03020802060602070202" pitchFamily="66" charset="0"/>
              </a:rPr>
              <a:t>Guds </a:t>
            </a:r>
            <a:r>
              <a:rPr lang="nb-NO" altLang="en-US" i="1" dirty="0" err="1">
                <a:latin typeface="Matura MT Script Capitals" panose="03020802060602070202" pitchFamily="66" charset="0"/>
              </a:rPr>
              <a:t>multimediaartist</a:t>
            </a:r>
            <a:r>
              <a:rPr lang="nb-NO" altLang="en-US" i="1" dirty="0">
                <a:latin typeface="Matura MT Script Capitals" panose="03020802060602070202" pitchFamily="66" charset="0"/>
              </a:rPr>
              <a:t> </a:t>
            </a:r>
            <a:r>
              <a:rPr lang="nb-NO" altLang="en-US" dirty="0">
                <a:latin typeface="Matura MT Script Capitals" panose="03020802060602070202" pitchFamily="66" charset="0"/>
              </a:rPr>
              <a:t>– </a:t>
            </a:r>
            <a:r>
              <a:rPr lang="nb-NO" altLang="en-US" sz="2800" dirty="0">
                <a:latin typeface="Matura MT Script Capitals" panose="03020802060602070202" pitchFamily="66" charset="0"/>
              </a:rPr>
              <a:t>kristen mystiker, komponist, </a:t>
            </a:r>
            <a:r>
              <a:rPr lang="nb-NO" altLang="en-US" sz="2800" dirty="0" err="1">
                <a:latin typeface="Matura MT Script Capitals" panose="03020802060602070202" pitchFamily="66" charset="0"/>
              </a:rPr>
              <a:t>herbalist</a:t>
            </a:r>
            <a:r>
              <a:rPr lang="nb-NO" altLang="en-US" sz="2800" dirty="0">
                <a:latin typeface="Matura MT Script Capitals" panose="03020802060602070202" pitchFamily="66" charset="0"/>
              </a:rPr>
              <a:t>, nonne, filosof, visjonær, benedikterabbedisse og Middelalderens kanskje viktigste kvinnelige autoritet</a:t>
            </a:r>
          </a:p>
        </p:txBody>
      </p:sp>
      <p:sp>
        <p:nvSpPr>
          <p:cNvPr id="3076" name="Content Placeholder 10">
            <a:extLst>
              <a:ext uri="{FF2B5EF4-FFF2-40B4-BE49-F238E27FC236}">
                <a16:creationId xmlns:a16="http://schemas.microsoft.com/office/drawing/2014/main" id="{240EBD3F-05C0-4955-A05D-88A25D2349BC}"/>
              </a:ext>
            </a:extLst>
          </p:cNvPr>
          <p:cNvSpPr>
            <a:spLocks noGrp="1"/>
          </p:cNvSpPr>
          <p:nvPr>
            <p:ph sz="half" idx="4294967295"/>
          </p:nvPr>
        </p:nvSpPr>
        <p:spPr>
          <a:xfrm>
            <a:off x="1524000" y="2174875"/>
            <a:ext cx="4040188" cy="3951288"/>
          </a:xfrm>
        </p:spPr>
        <p:txBody>
          <a:bodyPr/>
          <a:lstStyle/>
          <a:p>
            <a:endParaRPr lang="nb-NO" altLang="en-US"/>
          </a:p>
          <a:p>
            <a:endParaRPr lang="nb-NO" altLang="en-US"/>
          </a:p>
          <a:p>
            <a:endParaRPr lang="nb-NO" altLang="en-US"/>
          </a:p>
          <a:p>
            <a:endParaRPr lang="nb-NO" altLang="en-US"/>
          </a:p>
          <a:p>
            <a:endParaRPr lang="nb-NO" altLang="en-US"/>
          </a:p>
          <a:p>
            <a:endParaRPr lang="nb-NO" altLang="en-US"/>
          </a:p>
          <a:p>
            <a:endParaRPr lang="nb-NO" altLang="en-US"/>
          </a:p>
          <a:p>
            <a:endParaRPr lang="nb-NO" altLang="en-US"/>
          </a:p>
        </p:txBody>
      </p:sp>
      <p:sp>
        <p:nvSpPr>
          <p:cNvPr id="3077" name="TextBox 16">
            <a:extLst>
              <a:ext uri="{FF2B5EF4-FFF2-40B4-BE49-F238E27FC236}">
                <a16:creationId xmlns:a16="http://schemas.microsoft.com/office/drawing/2014/main" id="{AFBBCA37-75B9-476D-9B59-989268ED5195}"/>
              </a:ext>
            </a:extLst>
          </p:cNvPr>
          <p:cNvSpPr txBox="1">
            <a:spLocks noChangeArrowheads="1"/>
          </p:cNvSpPr>
          <p:nvPr/>
        </p:nvSpPr>
        <p:spPr bwMode="auto">
          <a:xfrm>
            <a:off x="359569" y="6211888"/>
            <a:ext cx="3744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b-NO" altLang="en-US" sz="1800" dirty="0">
                <a:latin typeface="Arial" panose="020B0604020202020204" pitchFamily="34" charset="0"/>
              </a:rPr>
              <a:t>Hildegard og </a:t>
            </a:r>
            <a:r>
              <a:rPr lang="nb-NO" altLang="en-US" sz="1800" dirty="0" err="1">
                <a:latin typeface="Arial" panose="020B0604020202020204" pitchFamily="34" charset="0"/>
              </a:rPr>
              <a:t>Volmar</a:t>
            </a:r>
            <a:r>
              <a:rPr lang="nb-NO" altLang="en-US" sz="1800" dirty="0">
                <a:latin typeface="Arial" panose="020B0604020202020204" pitchFamily="34" charset="0"/>
              </a:rPr>
              <a:t>, her ser vi hvordan skrivearbeidet foregikk</a:t>
            </a:r>
          </a:p>
        </p:txBody>
      </p:sp>
      <p:pic>
        <p:nvPicPr>
          <p:cNvPr id="6" name="Picture 2">
            <a:extLst>
              <a:ext uri="{FF2B5EF4-FFF2-40B4-BE49-F238E27FC236}">
                <a16:creationId xmlns:a16="http://schemas.microsoft.com/office/drawing/2014/main" id="{4F211B97-C4AD-4353-A1CF-4DCB63178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2334"/>
            <a:ext cx="4464050" cy="652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18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a:extLst>
              <a:ext uri="{FF2B5EF4-FFF2-40B4-BE49-F238E27FC236}">
                <a16:creationId xmlns:a16="http://schemas.microsoft.com/office/drawing/2014/main" id="{3C981FA6-E86A-40B9-AB80-B2ED2252CE74}"/>
              </a:ext>
            </a:extLst>
          </p:cNvPr>
          <p:cNvSpPr>
            <a:spLocks noGrp="1"/>
          </p:cNvSpPr>
          <p:nvPr>
            <p:ph type="title"/>
          </p:nvPr>
        </p:nvSpPr>
        <p:spPr/>
        <p:txBody>
          <a:bodyPr/>
          <a:lstStyle/>
          <a:p>
            <a:r>
              <a:rPr lang="nb-NO" altLang="nb-NO"/>
              <a:t>Caritas abundat in omnia</a:t>
            </a:r>
            <a:endParaRPr lang="en-GB" altLang="nb-NO"/>
          </a:p>
        </p:txBody>
      </p:sp>
      <p:sp>
        <p:nvSpPr>
          <p:cNvPr id="14339" name="Plassholder for tekst 2">
            <a:extLst>
              <a:ext uri="{FF2B5EF4-FFF2-40B4-BE49-F238E27FC236}">
                <a16:creationId xmlns:a16="http://schemas.microsoft.com/office/drawing/2014/main" id="{6833C4DD-DA79-4914-A674-A96884FDF1FD}"/>
              </a:ext>
            </a:extLst>
          </p:cNvPr>
          <p:cNvSpPr>
            <a:spLocks noGrp="1"/>
          </p:cNvSpPr>
          <p:nvPr>
            <p:ph type="body" idx="1"/>
          </p:nvPr>
        </p:nvSpPr>
        <p:spPr/>
        <p:txBody>
          <a:bodyPr/>
          <a:lstStyle/>
          <a:p>
            <a:pPr algn="ctr"/>
            <a:r>
              <a:rPr lang="nb-NO" altLang="nb-NO"/>
              <a:t>Latin</a:t>
            </a:r>
            <a:endParaRPr lang="en-GB" altLang="nb-NO"/>
          </a:p>
        </p:txBody>
      </p:sp>
      <p:sp>
        <p:nvSpPr>
          <p:cNvPr id="14340" name="Plassholder for innhold 3">
            <a:extLst>
              <a:ext uri="{FF2B5EF4-FFF2-40B4-BE49-F238E27FC236}">
                <a16:creationId xmlns:a16="http://schemas.microsoft.com/office/drawing/2014/main" id="{2ED515DA-F56D-4455-A48B-4811BF9BA6E5}"/>
              </a:ext>
            </a:extLst>
          </p:cNvPr>
          <p:cNvSpPr>
            <a:spLocks noGrp="1"/>
          </p:cNvSpPr>
          <p:nvPr>
            <p:ph sz="half" idx="2"/>
          </p:nvPr>
        </p:nvSpPr>
        <p:spPr/>
        <p:txBody>
          <a:bodyPr/>
          <a:lstStyle/>
          <a:p>
            <a:pPr marL="0" indent="0">
              <a:buNone/>
            </a:pPr>
            <a:r>
              <a:rPr lang="nb-NO" altLang="nb-NO" dirty="0" err="1"/>
              <a:t>Caritas</a:t>
            </a:r>
            <a:r>
              <a:rPr lang="nb-NO" altLang="nb-NO" dirty="0"/>
              <a:t> </a:t>
            </a:r>
            <a:r>
              <a:rPr lang="nb-NO" altLang="nb-NO" dirty="0" err="1"/>
              <a:t>abundat</a:t>
            </a:r>
            <a:r>
              <a:rPr lang="nb-NO" altLang="nb-NO" dirty="0"/>
              <a:t> in </a:t>
            </a:r>
            <a:r>
              <a:rPr lang="nb-NO" altLang="nb-NO" dirty="0" err="1"/>
              <a:t>omnia</a:t>
            </a:r>
            <a:r>
              <a:rPr lang="nb-NO" altLang="nb-NO" dirty="0"/>
              <a:t>,</a:t>
            </a:r>
          </a:p>
          <a:p>
            <a:pPr marL="0" indent="0">
              <a:buNone/>
            </a:pPr>
            <a:r>
              <a:rPr lang="en-GB" altLang="nb-NO" dirty="0"/>
              <a:t>de </a:t>
            </a:r>
            <a:r>
              <a:rPr lang="en-GB" altLang="nb-NO" dirty="0" err="1"/>
              <a:t>imis</a:t>
            </a:r>
            <a:r>
              <a:rPr lang="en-GB" altLang="nb-NO" dirty="0"/>
              <a:t> </a:t>
            </a:r>
            <a:r>
              <a:rPr lang="en-GB" altLang="nb-NO" dirty="0" err="1"/>
              <a:t>excellentissima</a:t>
            </a:r>
            <a:r>
              <a:rPr lang="en-GB" altLang="nb-NO" dirty="0"/>
              <a:t> super </a:t>
            </a:r>
            <a:r>
              <a:rPr lang="en-GB" altLang="nb-NO" dirty="0" err="1"/>
              <a:t>sidera</a:t>
            </a:r>
            <a:r>
              <a:rPr lang="en-GB" altLang="nb-NO" dirty="0"/>
              <a:t>, </a:t>
            </a:r>
          </a:p>
          <a:p>
            <a:pPr marL="0" indent="0">
              <a:buNone/>
            </a:pPr>
            <a:r>
              <a:rPr lang="en-GB" altLang="nb-NO" dirty="0" err="1"/>
              <a:t>atque</a:t>
            </a:r>
            <a:r>
              <a:rPr lang="en-GB" altLang="nb-NO" dirty="0"/>
              <a:t> </a:t>
            </a:r>
            <a:r>
              <a:rPr lang="en-GB" altLang="nb-NO" dirty="0" err="1"/>
              <a:t>amantissima</a:t>
            </a:r>
            <a:r>
              <a:rPr lang="en-GB" altLang="nb-NO" dirty="0"/>
              <a:t> in omnia, </a:t>
            </a:r>
          </a:p>
          <a:p>
            <a:pPr marL="0" indent="0">
              <a:buNone/>
            </a:pPr>
            <a:endParaRPr lang="en-GB" altLang="nb-NO" dirty="0"/>
          </a:p>
          <a:p>
            <a:pPr marL="0" indent="0">
              <a:buNone/>
            </a:pPr>
            <a:r>
              <a:rPr lang="en-GB" altLang="nb-NO" dirty="0" err="1"/>
              <a:t>quia</a:t>
            </a:r>
            <a:r>
              <a:rPr lang="en-GB" altLang="nb-NO" dirty="0"/>
              <a:t> </a:t>
            </a:r>
            <a:r>
              <a:rPr lang="en-GB" altLang="nb-NO" dirty="0" err="1"/>
              <a:t>summo</a:t>
            </a:r>
            <a:r>
              <a:rPr lang="en-GB" altLang="nb-NO" dirty="0"/>
              <a:t> Regi osculum </a:t>
            </a:r>
            <a:r>
              <a:rPr lang="en-GB" altLang="nb-NO" dirty="0" err="1"/>
              <a:t>pacis</a:t>
            </a:r>
            <a:r>
              <a:rPr lang="en-GB" altLang="nb-NO" dirty="0"/>
              <a:t> </a:t>
            </a:r>
            <a:r>
              <a:rPr lang="en-GB" altLang="nb-NO" dirty="0" err="1"/>
              <a:t>dedit</a:t>
            </a:r>
            <a:r>
              <a:rPr lang="en-GB" altLang="nb-NO" dirty="0"/>
              <a:t>.</a:t>
            </a:r>
          </a:p>
        </p:txBody>
      </p:sp>
      <p:sp>
        <p:nvSpPr>
          <p:cNvPr id="14341" name="Plassholder for tekst 4">
            <a:extLst>
              <a:ext uri="{FF2B5EF4-FFF2-40B4-BE49-F238E27FC236}">
                <a16:creationId xmlns:a16="http://schemas.microsoft.com/office/drawing/2014/main" id="{459354CD-92BD-447C-BFEA-9413415C850C}"/>
              </a:ext>
            </a:extLst>
          </p:cNvPr>
          <p:cNvSpPr>
            <a:spLocks noGrp="1"/>
          </p:cNvSpPr>
          <p:nvPr>
            <p:ph type="body" sz="quarter" idx="3"/>
          </p:nvPr>
        </p:nvSpPr>
        <p:spPr/>
        <p:txBody>
          <a:bodyPr/>
          <a:lstStyle/>
          <a:p>
            <a:pPr algn="ctr"/>
            <a:r>
              <a:rPr lang="nb-NO" altLang="nb-NO"/>
              <a:t>Norsk</a:t>
            </a:r>
            <a:endParaRPr lang="en-GB" altLang="nb-NO"/>
          </a:p>
        </p:txBody>
      </p:sp>
      <p:sp>
        <p:nvSpPr>
          <p:cNvPr id="14342" name="Plassholder for innhold 5">
            <a:extLst>
              <a:ext uri="{FF2B5EF4-FFF2-40B4-BE49-F238E27FC236}">
                <a16:creationId xmlns:a16="http://schemas.microsoft.com/office/drawing/2014/main" id="{F47DAD44-F0E9-4D27-B65B-B3741626BAFE}"/>
              </a:ext>
            </a:extLst>
          </p:cNvPr>
          <p:cNvSpPr>
            <a:spLocks noGrp="1"/>
          </p:cNvSpPr>
          <p:nvPr>
            <p:ph sz="quarter" idx="4"/>
          </p:nvPr>
        </p:nvSpPr>
        <p:spPr/>
        <p:txBody>
          <a:bodyPr/>
          <a:lstStyle/>
          <a:p>
            <a:pPr marL="0" indent="0">
              <a:buNone/>
            </a:pPr>
            <a:r>
              <a:rPr lang="en-GB" altLang="nb-NO"/>
              <a:t>Kjærlighet lever i alt,</a:t>
            </a:r>
          </a:p>
          <a:p>
            <a:pPr marL="0" indent="0">
              <a:buNone/>
            </a:pPr>
            <a:r>
              <a:rPr lang="en-GB" altLang="nb-NO"/>
              <a:t>Fra de dypeste dyp til de høyeste stjerner, </a:t>
            </a:r>
          </a:p>
          <a:p>
            <a:pPr marL="0" indent="0">
              <a:buNone/>
            </a:pPr>
            <a:r>
              <a:rPr lang="en-GB" altLang="nb-NO"/>
              <a:t>Og hun er den mest sjarmerende av dem alle,</a:t>
            </a:r>
          </a:p>
          <a:p>
            <a:pPr marL="0" indent="0">
              <a:buNone/>
            </a:pPr>
            <a:r>
              <a:rPr lang="en-GB" altLang="nb-NO"/>
              <a:t>Fordi hun har gitt den høyeste Kongen fredens kyss.</a:t>
            </a:r>
          </a:p>
        </p:txBody>
      </p:sp>
    </p:spTree>
    <p:extLst>
      <p:ext uri="{BB962C8B-B14F-4D97-AF65-F5344CB8AC3E}">
        <p14:creationId xmlns:p14="http://schemas.microsoft.com/office/powerpoint/2010/main" val="3945260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787379-55F8-430D-B89A-144AC66C9807}"/>
              </a:ext>
            </a:extLst>
          </p:cNvPr>
          <p:cNvSpPr>
            <a:spLocks noGrp="1"/>
          </p:cNvSpPr>
          <p:nvPr>
            <p:ph type="title"/>
          </p:nvPr>
        </p:nvSpPr>
        <p:spPr>
          <a:xfrm>
            <a:off x="1066800" y="179832"/>
            <a:ext cx="10058400" cy="1609344"/>
          </a:xfrm>
        </p:spPr>
        <p:txBody>
          <a:bodyPr/>
          <a:lstStyle/>
          <a:p>
            <a:r>
              <a:rPr lang="nb-NO" dirty="0"/>
              <a:t>Islamsk mystikk – sufismen</a:t>
            </a:r>
          </a:p>
        </p:txBody>
      </p:sp>
      <p:sp>
        <p:nvSpPr>
          <p:cNvPr id="3" name="Plassholder for innhold 2">
            <a:extLst>
              <a:ext uri="{FF2B5EF4-FFF2-40B4-BE49-F238E27FC236}">
                <a16:creationId xmlns:a16="http://schemas.microsoft.com/office/drawing/2014/main" id="{2C447CC4-6468-4BF0-AC05-D813072BCDA8}"/>
              </a:ext>
            </a:extLst>
          </p:cNvPr>
          <p:cNvSpPr>
            <a:spLocks noGrp="1"/>
          </p:cNvSpPr>
          <p:nvPr>
            <p:ph idx="1"/>
          </p:nvPr>
        </p:nvSpPr>
        <p:spPr>
          <a:xfrm>
            <a:off x="1069848" y="1603513"/>
            <a:ext cx="10058400" cy="4769855"/>
          </a:xfrm>
        </p:spPr>
        <p:txBody>
          <a:bodyPr>
            <a:normAutofit lnSpcReduction="10000"/>
          </a:bodyPr>
          <a:lstStyle/>
          <a:p>
            <a:r>
              <a:rPr lang="nb-NO" dirty="0"/>
              <a:t>Muhammed som mystisk forbilde</a:t>
            </a:r>
          </a:p>
          <a:p>
            <a:pPr lvl="1"/>
            <a:r>
              <a:rPr lang="nb-NO" dirty="0"/>
              <a:t>Faste, kontemplasjon, aktiv reformator, Himmelreisen (</a:t>
            </a:r>
            <a:r>
              <a:rPr lang="nb-NO" i="1" dirty="0" err="1"/>
              <a:t>Mi’raj</a:t>
            </a:r>
            <a:r>
              <a:rPr lang="nb-NO" dirty="0"/>
              <a:t>)</a:t>
            </a:r>
          </a:p>
          <a:p>
            <a:r>
              <a:rPr lang="nb-NO" dirty="0" err="1"/>
              <a:t>Sufi</a:t>
            </a:r>
            <a:r>
              <a:rPr lang="nb-NO" dirty="0"/>
              <a:t>-brorskap (</a:t>
            </a:r>
            <a:r>
              <a:rPr lang="nb-NO" i="1" dirty="0" err="1"/>
              <a:t>tariqa</a:t>
            </a:r>
            <a:r>
              <a:rPr lang="nb-NO" dirty="0"/>
              <a:t>) under abbasidekalifatet</a:t>
            </a:r>
          </a:p>
          <a:p>
            <a:r>
              <a:rPr lang="nb-NO" dirty="0"/>
              <a:t>Pir og dervisj</a:t>
            </a:r>
          </a:p>
          <a:p>
            <a:r>
              <a:rPr lang="nb-NO" i="1" dirty="0"/>
              <a:t>Dhikr</a:t>
            </a:r>
            <a:r>
              <a:rPr lang="nb-NO" dirty="0"/>
              <a:t> – ihukommelsen av gud</a:t>
            </a:r>
          </a:p>
          <a:p>
            <a:r>
              <a:rPr lang="nb-NO" dirty="0"/>
              <a:t>Ekstatisk vs. kontemplativ sufisme – vis videoklipp til elevene:</a:t>
            </a:r>
          </a:p>
          <a:p>
            <a:pPr lvl="1"/>
            <a:r>
              <a:rPr lang="nb-NO" u="sng" dirty="0">
                <a:hlinkClick r:id="rId2"/>
              </a:rPr>
              <a:t>https://www.youtube.com/watch?v=fIxm2PFOlOs</a:t>
            </a:r>
            <a:r>
              <a:rPr lang="nb-NO" u="sng" dirty="0"/>
              <a:t> (samling av ekstatiske varianter)</a:t>
            </a:r>
          </a:p>
          <a:p>
            <a:pPr lvl="1"/>
            <a:r>
              <a:rPr lang="nb-NO" u="sng" dirty="0">
                <a:hlinkClick r:id="rId3"/>
              </a:rPr>
              <a:t>https://www.youtube.com/watch?v=U7AoIp-DHwk</a:t>
            </a:r>
            <a:r>
              <a:rPr lang="nb-NO" u="sng" dirty="0"/>
              <a:t> (Sama – med engelsk tekst)</a:t>
            </a:r>
          </a:p>
          <a:p>
            <a:pPr lvl="1"/>
            <a:r>
              <a:rPr lang="nb-NO" u="sng" dirty="0">
                <a:hlinkClick r:id="rId4"/>
              </a:rPr>
              <a:t>https://www.youtube.com/watch?v=u8skFtFuiTA</a:t>
            </a:r>
            <a:endParaRPr lang="nb-NO" u="sng" dirty="0"/>
          </a:p>
          <a:p>
            <a:pPr marL="0" indent="0">
              <a:buNone/>
            </a:pPr>
            <a:endParaRPr lang="nb-NO" dirty="0"/>
          </a:p>
          <a:p>
            <a:r>
              <a:rPr lang="nb-NO" b="1" u="sng" dirty="0"/>
              <a:t>Tekster</a:t>
            </a:r>
            <a:r>
              <a:rPr lang="nb-NO" b="1" dirty="0"/>
              <a:t>:</a:t>
            </a:r>
          </a:p>
          <a:p>
            <a:pPr lvl="1"/>
            <a:r>
              <a:rPr lang="nb-NO" dirty="0"/>
              <a:t>Al-</a:t>
            </a:r>
            <a:r>
              <a:rPr lang="nb-NO" dirty="0" err="1"/>
              <a:t>Ghazalis</a:t>
            </a:r>
            <a:r>
              <a:rPr lang="nb-NO" dirty="0"/>
              <a:t> </a:t>
            </a:r>
            <a:r>
              <a:rPr lang="nb-NO" i="1" dirty="0"/>
              <a:t>Gledens alkymi (</a:t>
            </a:r>
            <a:r>
              <a:rPr lang="nb-NO" b="1" i="1" dirty="0" err="1"/>
              <a:t>Kimiya-yi</a:t>
            </a:r>
            <a:r>
              <a:rPr lang="nb-NO" b="1" i="1" dirty="0"/>
              <a:t> </a:t>
            </a:r>
            <a:r>
              <a:rPr lang="nb-NO" b="1" i="1" dirty="0" err="1"/>
              <a:t>Sa’adat</a:t>
            </a:r>
            <a:r>
              <a:rPr lang="nb-NO" b="1" i="1" dirty="0"/>
              <a:t>)</a:t>
            </a:r>
            <a:endParaRPr lang="nb-NO" i="1" dirty="0"/>
          </a:p>
          <a:p>
            <a:pPr lvl="1"/>
            <a:r>
              <a:rPr lang="nb-NO" dirty="0" err="1"/>
              <a:t>Rumis</a:t>
            </a:r>
            <a:r>
              <a:rPr lang="nb-NO" i="1" dirty="0"/>
              <a:t> poesi (</a:t>
            </a:r>
            <a:r>
              <a:rPr lang="nb-NO" dirty="0"/>
              <a:t>særlig</a:t>
            </a:r>
            <a:r>
              <a:rPr lang="nb-NO" i="1" dirty="0"/>
              <a:t> </a:t>
            </a:r>
            <a:r>
              <a:rPr lang="nb-NO" i="1" dirty="0" err="1"/>
              <a:t>Masnavi</a:t>
            </a:r>
            <a:r>
              <a:rPr lang="nb-NO" i="1" dirty="0"/>
              <a:t>)</a:t>
            </a:r>
          </a:p>
          <a:p>
            <a:pPr marL="274320" lvl="1" indent="0">
              <a:buNone/>
            </a:pPr>
            <a:endParaRPr lang="nb-NO" dirty="0"/>
          </a:p>
        </p:txBody>
      </p:sp>
    </p:spTree>
    <p:extLst>
      <p:ext uri="{BB962C8B-B14F-4D97-AF65-F5344CB8AC3E}">
        <p14:creationId xmlns:p14="http://schemas.microsoft.com/office/powerpoint/2010/main" val="227859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306050-1322-4929-82D5-BF1F9ACC1CB3}"/>
              </a:ext>
            </a:extLst>
          </p:cNvPr>
          <p:cNvSpPr>
            <a:spLocks noGrp="1"/>
          </p:cNvSpPr>
          <p:nvPr>
            <p:ph type="title"/>
          </p:nvPr>
        </p:nvSpPr>
        <p:spPr/>
        <p:txBody>
          <a:bodyPr/>
          <a:lstStyle/>
          <a:p>
            <a:r>
              <a:rPr lang="nb-NO" dirty="0"/>
              <a:t>Hva er livsmestring?</a:t>
            </a:r>
          </a:p>
        </p:txBody>
      </p:sp>
      <p:sp>
        <p:nvSpPr>
          <p:cNvPr id="3" name="Plassholder for innhold 2">
            <a:extLst>
              <a:ext uri="{FF2B5EF4-FFF2-40B4-BE49-F238E27FC236}">
                <a16:creationId xmlns:a16="http://schemas.microsoft.com/office/drawing/2014/main" id="{6886FD47-E89F-405F-9DC5-E05D10380E8F}"/>
              </a:ext>
            </a:extLst>
          </p:cNvPr>
          <p:cNvSpPr>
            <a:spLocks noGrp="1"/>
          </p:cNvSpPr>
          <p:nvPr>
            <p:ph idx="1"/>
          </p:nvPr>
        </p:nvSpPr>
        <p:spPr/>
        <p:txBody>
          <a:bodyPr>
            <a:normAutofit/>
          </a:bodyPr>
          <a:lstStyle/>
          <a:p>
            <a:r>
              <a:rPr lang="nb-NO" dirty="0"/>
              <a:t>Stortingsmeldingen: </a:t>
            </a:r>
          </a:p>
          <a:p>
            <a:r>
              <a:rPr lang="nb-NO" dirty="0">
                <a:hlinkClick r:id="rId2"/>
              </a:rPr>
              <a:t>https://www.regjeringen.no/no/dokumenter/meld.-st.-28-20152016/id2483955/sec1</a:t>
            </a:r>
            <a:endParaRPr lang="nb-NO" dirty="0"/>
          </a:p>
          <a:p>
            <a:endParaRPr lang="nb-NO" dirty="0"/>
          </a:p>
          <a:p>
            <a:r>
              <a:rPr lang="nb-NO" b="1" dirty="0"/>
              <a:t>Folkehelse og livsmestring</a:t>
            </a:r>
          </a:p>
          <a:p>
            <a:r>
              <a:rPr lang="nb-NO" i="1" dirty="0"/>
              <a:t>I religion og etikk handler (...) </a:t>
            </a:r>
            <a:r>
              <a:rPr lang="nb-NO" b="1" i="1" dirty="0"/>
              <a:t>LIVSMESTRING</a:t>
            </a:r>
            <a:r>
              <a:rPr lang="nb-NO" i="1" dirty="0"/>
              <a:t> om å reise spørsmål om </a:t>
            </a:r>
            <a:r>
              <a:rPr lang="nb-NO" b="1" i="1" dirty="0"/>
              <a:t>forholdet til egen identitet</a:t>
            </a:r>
            <a:r>
              <a:rPr lang="nb-NO" i="1" dirty="0"/>
              <a:t> og </a:t>
            </a:r>
            <a:r>
              <a:rPr lang="nb-NO" b="1" i="1" dirty="0"/>
              <a:t>hva som er et godt liv</a:t>
            </a:r>
            <a:r>
              <a:rPr lang="nb-NO" i="1" dirty="0"/>
              <a:t>. Faget gir rom for å reflektere over verdien av gjensidig forståelse og </a:t>
            </a:r>
            <a:r>
              <a:rPr lang="nb-NO" b="1" i="1" dirty="0"/>
              <a:t>betydningen av å sette egne grenser</a:t>
            </a:r>
            <a:r>
              <a:rPr lang="nb-NO" i="1" dirty="0"/>
              <a:t>. Arbeid med etiske og eksistensielle spørsmål gir evne til å håndtere utfordrende spørsmål i eget liv, inkludert spørsmål som likestilling, kjønn og seksualitet.</a:t>
            </a:r>
          </a:p>
          <a:p>
            <a:endParaRPr lang="nb-NO" dirty="0"/>
          </a:p>
          <a:p>
            <a:endParaRPr lang="nb-NO" dirty="0"/>
          </a:p>
        </p:txBody>
      </p:sp>
    </p:spTree>
    <p:extLst>
      <p:ext uri="{BB962C8B-B14F-4D97-AF65-F5344CB8AC3E}">
        <p14:creationId xmlns:p14="http://schemas.microsoft.com/office/powerpoint/2010/main" val="1926212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B22453-556F-483C-9672-C707AA9473D1}"/>
              </a:ext>
            </a:extLst>
          </p:cNvPr>
          <p:cNvSpPr>
            <a:spLocks noGrp="1"/>
          </p:cNvSpPr>
          <p:nvPr>
            <p:ph type="title"/>
          </p:nvPr>
        </p:nvSpPr>
        <p:spPr>
          <a:xfrm>
            <a:off x="7883611" y="484632"/>
            <a:ext cx="4305045" cy="1609344"/>
          </a:xfrm>
          <a:ln>
            <a:noFill/>
          </a:ln>
        </p:spPr>
        <p:txBody>
          <a:bodyPr>
            <a:normAutofit/>
          </a:bodyPr>
          <a:lstStyle/>
          <a:p>
            <a:r>
              <a:rPr lang="nb-NO" sz="4800" dirty="0"/>
              <a:t>Buddhismens </a:t>
            </a:r>
            <a:br>
              <a:rPr lang="nb-NO" sz="4800" dirty="0"/>
            </a:br>
            <a:r>
              <a:rPr lang="nb-NO" sz="4800" i="1" dirty="0"/>
              <a:t>rett tale</a:t>
            </a:r>
          </a:p>
        </p:txBody>
      </p:sp>
      <p:pic>
        <p:nvPicPr>
          <p:cNvPr id="8194" name="Picture 2" descr="Bilderesultat for eightfold path buddhism right speech">
            <a:extLst>
              <a:ext uri="{FF2B5EF4-FFF2-40B4-BE49-F238E27FC236}">
                <a16:creationId xmlns:a16="http://schemas.microsoft.com/office/drawing/2014/main" id="{6FBF8C01-43DB-4B07-AD30-58FF7677F8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2" r="12902"/>
          <a:stretch/>
        </p:blipFill>
        <p:spPr bwMode="auto">
          <a:xfrm>
            <a:off x="3343" y="10"/>
            <a:ext cx="754892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E81DC503-DC61-402D-B900-0EE06E9DFF3D}"/>
              </a:ext>
            </a:extLst>
          </p:cNvPr>
          <p:cNvSpPr>
            <a:spLocks noGrp="1"/>
          </p:cNvSpPr>
          <p:nvPr>
            <p:ph idx="1"/>
          </p:nvPr>
        </p:nvSpPr>
        <p:spPr>
          <a:xfrm>
            <a:off x="7883610" y="2121408"/>
            <a:ext cx="4305045" cy="4050792"/>
          </a:xfrm>
        </p:spPr>
        <p:txBody>
          <a:bodyPr>
            <a:normAutofit/>
          </a:bodyPr>
          <a:lstStyle/>
          <a:p>
            <a:r>
              <a:rPr lang="nb-NO" sz="3200" dirty="0"/>
              <a:t>Avstå fra:</a:t>
            </a:r>
          </a:p>
          <a:p>
            <a:pPr lvl="1"/>
            <a:r>
              <a:rPr lang="nb-NO" sz="2400" dirty="0"/>
              <a:t>Løgn</a:t>
            </a:r>
          </a:p>
          <a:p>
            <a:pPr lvl="1"/>
            <a:r>
              <a:rPr lang="nb-NO" sz="2400" dirty="0"/>
              <a:t>Negativ splittende tale</a:t>
            </a:r>
          </a:p>
          <a:p>
            <a:pPr lvl="1"/>
            <a:r>
              <a:rPr lang="nb-NO" sz="2400" dirty="0"/>
              <a:t>Meningsløst prat</a:t>
            </a:r>
          </a:p>
          <a:p>
            <a:pPr lvl="1"/>
            <a:r>
              <a:rPr lang="nb-NO" sz="2400" dirty="0"/>
              <a:t>Baksnakking</a:t>
            </a:r>
          </a:p>
          <a:p>
            <a:pPr lvl="1"/>
            <a:r>
              <a:rPr lang="nb-NO" sz="2400" dirty="0"/>
              <a:t>Kjefting</a:t>
            </a:r>
          </a:p>
          <a:p>
            <a:pPr lvl="1"/>
            <a:r>
              <a:rPr lang="nb-NO" sz="2400" dirty="0"/>
              <a:t>All tale som er påvirket av vrede eller hat</a:t>
            </a:r>
          </a:p>
          <a:p>
            <a:endParaRPr lang="nb-NO" sz="1600" dirty="0"/>
          </a:p>
        </p:txBody>
      </p:sp>
      <p:grpSp>
        <p:nvGrpSpPr>
          <p:cNvPr id="73" name="Group 7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49013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B9BF5-6AE7-47F9-8AA9-DBA13BA6DF18}"/>
              </a:ext>
            </a:extLst>
          </p:cNvPr>
          <p:cNvSpPr>
            <a:spLocks noGrp="1"/>
          </p:cNvSpPr>
          <p:nvPr>
            <p:ph type="title"/>
          </p:nvPr>
        </p:nvSpPr>
        <p:spPr/>
        <p:txBody>
          <a:bodyPr/>
          <a:lstStyle/>
          <a:p>
            <a:r>
              <a:rPr lang="nb-NO" dirty="0"/>
              <a:t>Øvelse 6 – </a:t>
            </a:r>
            <a:r>
              <a:rPr lang="nb-NO" i="1" dirty="0"/>
              <a:t>disiplinering av talen</a:t>
            </a:r>
          </a:p>
        </p:txBody>
      </p:sp>
      <p:sp>
        <p:nvSpPr>
          <p:cNvPr id="3" name="Plassholder for innhold 2">
            <a:extLst>
              <a:ext uri="{FF2B5EF4-FFF2-40B4-BE49-F238E27FC236}">
                <a16:creationId xmlns:a16="http://schemas.microsoft.com/office/drawing/2014/main" id="{8C42F3DF-7194-47AE-858A-6C2162D62E3C}"/>
              </a:ext>
            </a:extLst>
          </p:cNvPr>
          <p:cNvSpPr>
            <a:spLocks noGrp="1"/>
          </p:cNvSpPr>
          <p:nvPr>
            <p:ph idx="1"/>
          </p:nvPr>
        </p:nvSpPr>
        <p:spPr/>
        <p:txBody>
          <a:bodyPr/>
          <a:lstStyle/>
          <a:p>
            <a:r>
              <a:rPr lang="nb-NO" b="1" dirty="0"/>
              <a:t>Utfordring til elevene:</a:t>
            </a:r>
            <a:endParaRPr lang="nb-NO" dirty="0"/>
          </a:p>
          <a:p>
            <a:r>
              <a:rPr lang="nb-NO" dirty="0"/>
              <a:t>ENTEN: Ikke snakk usant, negativt (dvs. ikke noe klaging), på en aggressiv måte, eller baksnakk overhode </a:t>
            </a:r>
            <a:r>
              <a:rPr lang="nb-NO" u="sng" dirty="0"/>
              <a:t>i tre dager</a:t>
            </a:r>
            <a:r>
              <a:rPr lang="nb-NO" dirty="0"/>
              <a:t>. Forsøk å snakke sant og ærlig, snakk bare hvis du har noe å si, hvis noen kan ha nytte av det du har å si, eller hvis du ønsker å hjelpe eller oppmuntre noen, skape god stemning, etc. </a:t>
            </a:r>
          </a:p>
          <a:p>
            <a:endParaRPr lang="nb-NO" dirty="0"/>
          </a:p>
          <a:p>
            <a:r>
              <a:rPr lang="nb-NO" dirty="0"/>
              <a:t>ELLER: Forsøk å ta et stillhetsløfte i 24 timer – dvs. at du ikke snakker overhode i 24 timer. </a:t>
            </a:r>
          </a:p>
          <a:p>
            <a:endParaRPr lang="nb-NO" dirty="0"/>
          </a:p>
          <a:p>
            <a:r>
              <a:rPr lang="nb-NO" b="1" dirty="0"/>
              <a:t>Poeng: </a:t>
            </a:r>
            <a:r>
              <a:rPr lang="nb-NO" b="1" u="sng" dirty="0"/>
              <a:t>Bevisstgjøre elevene om at hva vi sier påvirker hvordan vi tenker og føler, og hvordan andre forholder seg til oss.</a:t>
            </a:r>
            <a:endParaRPr lang="nb-NO" b="1" dirty="0"/>
          </a:p>
          <a:p>
            <a:endParaRPr lang="nb-NO" dirty="0"/>
          </a:p>
        </p:txBody>
      </p:sp>
    </p:spTree>
    <p:extLst>
      <p:ext uri="{BB962C8B-B14F-4D97-AF65-F5344CB8AC3E}">
        <p14:creationId xmlns:p14="http://schemas.microsoft.com/office/powerpoint/2010/main" val="1424925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DB9E9F-600E-4D2B-89A2-5ECBE8CA8540}"/>
              </a:ext>
            </a:extLst>
          </p:cNvPr>
          <p:cNvSpPr>
            <a:spLocks noGrp="1"/>
          </p:cNvSpPr>
          <p:nvPr>
            <p:ph type="title"/>
          </p:nvPr>
        </p:nvSpPr>
        <p:spPr/>
        <p:txBody>
          <a:bodyPr>
            <a:normAutofit fontScale="90000"/>
          </a:bodyPr>
          <a:lstStyle/>
          <a:p>
            <a:pPr algn="ctr"/>
            <a:br>
              <a:rPr lang="nb-NO" dirty="0"/>
            </a:br>
            <a:br>
              <a:rPr lang="nb-NO" dirty="0"/>
            </a:br>
            <a:br>
              <a:rPr lang="nb-NO" dirty="0"/>
            </a:br>
            <a:br>
              <a:rPr lang="nb-NO" dirty="0"/>
            </a:br>
            <a:r>
              <a:rPr lang="nb-NO" sz="12800" dirty="0"/>
              <a:t>SISTE ØVELSE!</a:t>
            </a:r>
            <a:endParaRPr lang="nb-NO" dirty="0"/>
          </a:p>
        </p:txBody>
      </p:sp>
      <p:sp>
        <p:nvSpPr>
          <p:cNvPr id="3" name="Plassholder for innhold 2">
            <a:extLst>
              <a:ext uri="{FF2B5EF4-FFF2-40B4-BE49-F238E27FC236}">
                <a16:creationId xmlns:a16="http://schemas.microsoft.com/office/drawing/2014/main" id="{8C63D1EB-33BF-462F-85DA-D70F09E61F3D}"/>
              </a:ext>
            </a:extLst>
          </p:cNvPr>
          <p:cNvSpPr>
            <a:spLocks noGrp="1"/>
          </p:cNvSpPr>
          <p:nvPr>
            <p:ph idx="1"/>
          </p:nvPr>
        </p:nvSpPr>
        <p:spPr/>
        <p:txBody>
          <a:bodyPr/>
          <a:lstStyle/>
          <a:p>
            <a:endParaRPr lang="nb-NO" dirty="0"/>
          </a:p>
        </p:txBody>
      </p:sp>
    </p:spTree>
    <p:extLst>
      <p:ext uri="{BB962C8B-B14F-4D97-AF65-F5344CB8AC3E}">
        <p14:creationId xmlns:p14="http://schemas.microsoft.com/office/powerpoint/2010/main" val="334055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B9BF5-6AE7-47F9-8AA9-DBA13BA6DF18}"/>
              </a:ext>
            </a:extLst>
          </p:cNvPr>
          <p:cNvSpPr>
            <a:spLocks noGrp="1"/>
          </p:cNvSpPr>
          <p:nvPr>
            <p:ph type="title"/>
          </p:nvPr>
        </p:nvSpPr>
        <p:spPr/>
        <p:txBody>
          <a:bodyPr/>
          <a:lstStyle/>
          <a:p>
            <a:r>
              <a:rPr lang="nb-NO" dirty="0"/>
              <a:t>Øvelse 7 – </a:t>
            </a:r>
            <a:r>
              <a:rPr lang="nb-NO" i="1" dirty="0"/>
              <a:t>Retrospeksjon</a:t>
            </a:r>
          </a:p>
        </p:txBody>
      </p:sp>
      <p:sp>
        <p:nvSpPr>
          <p:cNvPr id="3" name="Plassholder for innhold 2">
            <a:extLst>
              <a:ext uri="{FF2B5EF4-FFF2-40B4-BE49-F238E27FC236}">
                <a16:creationId xmlns:a16="http://schemas.microsoft.com/office/drawing/2014/main" id="{8C42F3DF-7194-47AE-858A-6C2162D62E3C}"/>
              </a:ext>
            </a:extLst>
          </p:cNvPr>
          <p:cNvSpPr>
            <a:spLocks noGrp="1"/>
          </p:cNvSpPr>
          <p:nvPr>
            <p:ph idx="1"/>
          </p:nvPr>
        </p:nvSpPr>
        <p:spPr/>
        <p:txBody>
          <a:bodyPr>
            <a:normAutofit/>
          </a:bodyPr>
          <a:lstStyle/>
          <a:p>
            <a:r>
              <a:rPr lang="nb-NO" b="1" dirty="0"/>
              <a:t>Retrospeksjon: </a:t>
            </a:r>
            <a:endParaRPr lang="nb-NO" dirty="0"/>
          </a:p>
          <a:p>
            <a:r>
              <a:rPr lang="nb-NO" dirty="0"/>
              <a:t>Teknikk for å huske bedre, og avdekke hvilke hendelser som påvirket deg mest psykologisk i løpet av dagen.</a:t>
            </a:r>
          </a:p>
          <a:p>
            <a:r>
              <a:rPr lang="nb-NO" dirty="0"/>
              <a:t>Pedagogisk: godt mnemisk verktøy (husketeknikk) for å flytte informasjon fra korttidshukommelsen til langtidshukommelsen. Særlig effektiv kort tid etter stoffet først er presentert. Dvs. på slutten av en økt, noen timer senere, eller på kvelden hvis det kun gjelder dagens hendelser.</a:t>
            </a:r>
          </a:p>
          <a:p>
            <a:r>
              <a:rPr lang="nb-NO" dirty="0"/>
              <a:t>Hvor mye husker du fra foredraget så langt? Bruk ca. 3 min på å gjennomgå mentalt alt som har blitt gjennomgått i foredraget så langt.</a:t>
            </a:r>
          </a:p>
          <a:p>
            <a:r>
              <a:rPr lang="nb-NO" b="1" dirty="0"/>
              <a:t>Poeng: </a:t>
            </a:r>
            <a:r>
              <a:rPr lang="nb-NO" b="1" u="sng" dirty="0"/>
              <a:t>Bevisstgjøre elevene om at hukommelse er en trenbar evne, hvis kapasitet og brukbarhet kan dramatisk endres gjennom trening.</a:t>
            </a:r>
            <a:endParaRPr lang="nb-NO" b="1" dirty="0"/>
          </a:p>
          <a:p>
            <a:endParaRPr lang="nb-NO" dirty="0"/>
          </a:p>
        </p:txBody>
      </p:sp>
    </p:spTree>
    <p:extLst>
      <p:ext uri="{BB962C8B-B14F-4D97-AF65-F5344CB8AC3E}">
        <p14:creationId xmlns:p14="http://schemas.microsoft.com/office/powerpoint/2010/main" val="2794643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1D46DB-8F31-4D4C-8BA8-6C8B21A01CC1}"/>
              </a:ext>
            </a:extLst>
          </p:cNvPr>
          <p:cNvSpPr>
            <a:spLocks noGrp="1"/>
          </p:cNvSpPr>
          <p:nvPr>
            <p:ph type="title"/>
          </p:nvPr>
        </p:nvSpPr>
        <p:spPr/>
        <p:txBody>
          <a:bodyPr/>
          <a:lstStyle/>
          <a:p>
            <a:r>
              <a:rPr lang="nb-NO" dirty="0"/>
              <a:t>Oppsummering</a:t>
            </a:r>
          </a:p>
        </p:txBody>
      </p:sp>
      <p:sp>
        <p:nvSpPr>
          <p:cNvPr id="3" name="Plassholder for innhold 2">
            <a:extLst>
              <a:ext uri="{FF2B5EF4-FFF2-40B4-BE49-F238E27FC236}">
                <a16:creationId xmlns:a16="http://schemas.microsoft.com/office/drawing/2014/main" id="{0A00427F-4F2C-4264-9E5A-531DD2322CA1}"/>
              </a:ext>
            </a:extLst>
          </p:cNvPr>
          <p:cNvSpPr>
            <a:spLocks noGrp="1"/>
          </p:cNvSpPr>
          <p:nvPr>
            <p:ph idx="1"/>
          </p:nvPr>
        </p:nvSpPr>
        <p:spPr/>
        <p:txBody>
          <a:bodyPr/>
          <a:lstStyle/>
          <a:p>
            <a:r>
              <a:rPr lang="nb-NO" sz="2400" dirty="0"/>
              <a:t>Forslag til øvelser:</a:t>
            </a:r>
          </a:p>
          <a:p>
            <a:pPr marL="0" indent="0">
              <a:buNone/>
            </a:pPr>
            <a:endParaRPr lang="nb-NO" sz="2400" dirty="0"/>
          </a:p>
          <a:p>
            <a:pPr lvl="1"/>
            <a:r>
              <a:rPr lang="nb-NO" sz="2000" i="1" dirty="0"/>
              <a:t>1 – Asketisk-filosofiske øvelser (negativ visualisering, kontrollens dikotomi, etc.)</a:t>
            </a:r>
          </a:p>
          <a:p>
            <a:pPr lvl="1"/>
            <a:r>
              <a:rPr lang="nb-NO" sz="2000" i="1" dirty="0"/>
              <a:t>2 – Endorfinfaste</a:t>
            </a:r>
          </a:p>
          <a:p>
            <a:pPr lvl="1"/>
            <a:r>
              <a:rPr lang="nb-NO" sz="2000" i="1" dirty="0"/>
              <a:t>3 – </a:t>
            </a:r>
            <a:r>
              <a:rPr lang="nb-NO" sz="2000" i="1" dirty="0" err="1"/>
              <a:t>Pranayama</a:t>
            </a:r>
            <a:r>
              <a:rPr lang="nb-NO" sz="2000" i="1" dirty="0"/>
              <a:t> (pusteteknikker)</a:t>
            </a:r>
          </a:p>
          <a:p>
            <a:pPr lvl="1"/>
            <a:r>
              <a:rPr lang="nb-NO" sz="2000" i="1" dirty="0"/>
              <a:t>4 – Trening i empati (Tonglen/metta-meditasjon)</a:t>
            </a:r>
          </a:p>
          <a:p>
            <a:pPr lvl="1"/>
            <a:r>
              <a:rPr lang="nb-NO" sz="2000" i="1" dirty="0"/>
              <a:t>5 – </a:t>
            </a:r>
            <a:r>
              <a:rPr lang="nb-NO" sz="2000" i="1" dirty="0" err="1"/>
              <a:t>Lectio</a:t>
            </a:r>
            <a:r>
              <a:rPr lang="nb-NO" sz="2000" i="1" dirty="0"/>
              <a:t> </a:t>
            </a:r>
            <a:r>
              <a:rPr lang="nb-NO" sz="2000" i="1" dirty="0" err="1"/>
              <a:t>Divinae</a:t>
            </a:r>
            <a:r>
              <a:rPr lang="nb-NO" sz="2000" i="1" dirty="0"/>
              <a:t> (ved Hildegard von Bingen)</a:t>
            </a:r>
          </a:p>
          <a:p>
            <a:pPr lvl="1"/>
            <a:r>
              <a:rPr lang="nb-NO" sz="2000" i="1" dirty="0"/>
              <a:t>6 – Disiplinering av talen (buddhismens rett tale + ørkenfedrenes råd)</a:t>
            </a:r>
          </a:p>
          <a:p>
            <a:pPr lvl="1"/>
            <a:r>
              <a:rPr lang="nb-NO" sz="2000" i="1" dirty="0"/>
              <a:t>7 – Retrospeksjon (gjennomgang av alt du husker fra foredraget)</a:t>
            </a:r>
          </a:p>
          <a:p>
            <a:pPr lvl="1"/>
            <a:endParaRPr lang="nb-NO" sz="2000" i="1" dirty="0"/>
          </a:p>
          <a:p>
            <a:pPr lvl="1"/>
            <a:endParaRPr lang="nb-NO" dirty="0"/>
          </a:p>
        </p:txBody>
      </p:sp>
    </p:spTree>
    <p:extLst>
      <p:ext uri="{BB962C8B-B14F-4D97-AF65-F5344CB8AC3E}">
        <p14:creationId xmlns:p14="http://schemas.microsoft.com/office/powerpoint/2010/main" val="2967116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39B123-6AC9-4D50-8D5D-FD1BBFD4D438}"/>
              </a:ext>
            </a:extLst>
          </p:cNvPr>
          <p:cNvSpPr>
            <a:spLocks noGrp="1"/>
          </p:cNvSpPr>
          <p:nvPr>
            <p:ph type="title"/>
          </p:nvPr>
        </p:nvSpPr>
        <p:spPr/>
        <p:txBody>
          <a:bodyPr/>
          <a:lstStyle/>
          <a:p>
            <a:r>
              <a:rPr lang="nb-NO" dirty="0"/>
              <a:t>Refleksjoner for klasserommet</a:t>
            </a:r>
          </a:p>
        </p:txBody>
      </p:sp>
      <p:sp>
        <p:nvSpPr>
          <p:cNvPr id="3" name="Plassholder for innhold 2">
            <a:extLst>
              <a:ext uri="{FF2B5EF4-FFF2-40B4-BE49-F238E27FC236}">
                <a16:creationId xmlns:a16="http://schemas.microsoft.com/office/drawing/2014/main" id="{09B1D70A-077B-4BF4-88A9-8008C34FA2E4}"/>
              </a:ext>
            </a:extLst>
          </p:cNvPr>
          <p:cNvSpPr>
            <a:spLocks noGrp="1"/>
          </p:cNvSpPr>
          <p:nvPr>
            <p:ph idx="1"/>
          </p:nvPr>
        </p:nvSpPr>
        <p:spPr>
          <a:xfrm>
            <a:off x="1069848" y="2121408"/>
            <a:ext cx="10058400" cy="4411914"/>
          </a:xfrm>
        </p:spPr>
        <p:txBody>
          <a:bodyPr>
            <a:normAutofit/>
          </a:bodyPr>
          <a:lstStyle/>
          <a:p>
            <a:r>
              <a:rPr lang="nb-NO" dirty="0"/>
              <a:t>1 – </a:t>
            </a:r>
            <a:r>
              <a:rPr lang="nb-NO"/>
              <a:t>Vi kan </a:t>
            </a:r>
            <a:r>
              <a:rPr lang="nb-NO" dirty="0"/>
              <a:t>vektlegge etikkens praktiske karakter ala </a:t>
            </a:r>
            <a:r>
              <a:rPr lang="nb-NO" dirty="0" err="1"/>
              <a:t>Hadot</a:t>
            </a:r>
            <a:r>
              <a:rPr lang="nb-NO" dirty="0"/>
              <a:t>, og få elevene til å utforske spørsmål vedrørende lykke og </a:t>
            </a:r>
            <a:r>
              <a:rPr lang="nb-NO" i="1" u="sng" dirty="0"/>
              <a:t>det gode liv</a:t>
            </a:r>
            <a:r>
              <a:rPr lang="nb-NO" i="1" dirty="0"/>
              <a:t>.</a:t>
            </a:r>
          </a:p>
          <a:p>
            <a:endParaRPr lang="nb-NO" dirty="0"/>
          </a:p>
          <a:p>
            <a:r>
              <a:rPr lang="nb-NO" dirty="0"/>
              <a:t>2 – Utfordring: Er det noe her vi kan </a:t>
            </a:r>
            <a:r>
              <a:rPr lang="nb-NO" i="1" u="sng" dirty="0"/>
              <a:t>lære bort </a:t>
            </a:r>
            <a:r>
              <a:rPr lang="nb-NO" dirty="0"/>
              <a:t>framfor kun </a:t>
            </a:r>
            <a:r>
              <a:rPr lang="nb-NO" u="sng" dirty="0"/>
              <a:t>å </a:t>
            </a:r>
            <a:r>
              <a:rPr lang="nb-NO" i="1" u="sng" dirty="0"/>
              <a:t>vise frem</a:t>
            </a:r>
            <a:r>
              <a:rPr lang="nb-NO" dirty="0"/>
              <a:t>? Hvor går grensen mellom entusiastisk fremvisning og forkynnelse?</a:t>
            </a:r>
          </a:p>
          <a:p>
            <a:pPr marL="0" indent="0">
              <a:buNone/>
            </a:pPr>
            <a:endParaRPr lang="nb-NO" dirty="0"/>
          </a:p>
          <a:p>
            <a:r>
              <a:rPr lang="nb-NO" dirty="0"/>
              <a:t>3 – </a:t>
            </a:r>
            <a:r>
              <a:rPr lang="nb-NO" i="1" u="sng" dirty="0"/>
              <a:t>Grensesetting</a:t>
            </a:r>
            <a:r>
              <a:rPr lang="nb-NO" dirty="0"/>
              <a:t> er noe som vi kan bruke mye tid på i faget, både det som er dekket her av øvelser, og </a:t>
            </a:r>
            <a:r>
              <a:rPr lang="nb-NO" dirty="0" err="1"/>
              <a:t>mtp</a:t>
            </a:r>
            <a:r>
              <a:rPr lang="nb-NO" dirty="0"/>
              <a:t> tema som </a:t>
            </a:r>
            <a:r>
              <a:rPr lang="nb-NO" dirty="0" err="1"/>
              <a:t>som</a:t>
            </a:r>
            <a:r>
              <a:rPr lang="nb-NO" dirty="0"/>
              <a:t> </a:t>
            </a:r>
            <a:r>
              <a:rPr lang="nb-NO" dirty="0" err="1"/>
              <a:t>f.eks</a:t>
            </a:r>
            <a:r>
              <a:rPr lang="nb-NO" dirty="0"/>
              <a:t> religion og lydighet, fanatisme og sekter, makt og identitet. </a:t>
            </a:r>
          </a:p>
          <a:p>
            <a:r>
              <a:rPr lang="nb-NO" dirty="0"/>
              <a:t>4 – </a:t>
            </a:r>
            <a:r>
              <a:rPr lang="nb-NO" u="sng" dirty="0" err="1"/>
              <a:t>Hararis</a:t>
            </a:r>
            <a:r>
              <a:rPr lang="nb-NO" u="sng" dirty="0"/>
              <a:t> poeng</a:t>
            </a:r>
            <a:r>
              <a:rPr lang="nb-NO" dirty="0"/>
              <a:t>: </a:t>
            </a:r>
            <a:r>
              <a:rPr lang="nb-NO" i="1" dirty="0"/>
              <a:t>Mental fleksibilitet </a:t>
            </a:r>
            <a:r>
              <a:rPr lang="nb-NO" dirty="0"/>
              <a:t>og </a:t>
            </a:r>
            <a:r>
              <a:rPr lang="nb-NO" i="1" dirty="0"/>
              <a:t>emosjonell intelligens </a:t>
            </a:r>
            <a:r>
              <a:rPr lang="nb-NO" dirty="0"/>
              <a:t>er trolig viktigere i vår tid og i fremtiden enn noen gang før. Eksplisitt mental trening kan styrke disse egenskapene.</a:t>
            </a:r>
          </a:p>
          <a:p>
            <a:endParaRPr lang="nb-NO" dirty="0"/>
          </a:p>
          <a:p>
            <a:pPr marL="0" indent="0">
              <a:buNone/>
            </a:pPr>
            <a:endParaRPr lang="nb-NO" dirty="0"/>
          </a:p>
        </p:txBody>
      </p:sp>
    </p:spTree>
    <p:extLst>
      <p:ext uri="{BB962C8B-B14F-4D97-AF65-F5344CB8AC3E}">
        <p14:creationId xmlns:p14="http://schemas.microsoft.com/office/powerpoint/2010/main" val="102322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171E8AE-8919-4814-B8F3-D7FA3E2317BE}"/>
              </a:ext>
            </a:extLst>
          </p:cNvPr>
          <p:cNvSpPr/>
          <p:nvPr/>
        </p:nvSpPr>
        <p:spPr>
          <a:xfrm>
            <a:off x="3283815" y="236089"/>
            <a:ext cx="5089208" cy="646331"/>
          </a:xfrm>
          <a:prstGeom prst="rect">
            <a:avLst/>
          </a:prstGeom>
        </p:spPr>
        <p:txBody>
          <a:bodyPr wrap="square">
            <a:spAutoFit/>
          </a:bodyPr>
          <a:lstStyle/>
          <a:p>
            <a:pPr algn="ctr"/>
            <a:r>
              <a:rPr lang="nb-NO" sz="3600" b="1" dirty="0"/>
              <a:t>Anbefalt litteratur: </a:t>
            </a:r>
          </a:p>
        </p:txBody>
      </p:sp>
      <p:pic>
        <p:nvPicPr>
          <p:cNvPr id="3" name="Picture 2" descr="Image result for philosophy as a way of life">
            <a:extLst>
              <a:ext uri="{FF2B5EF4-FFF2-40B4-BE49-F238E27FC236}">
                <a16:creationId xmlns:a16="http://schemas.microsoft.com/office/drawing/2014/main" id="{A9DB985B-C3C7-4A5A-B335-39C2752EA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96" y="1047750"/>
            <a:ext cx="31718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you must change your life">
            <a:extLst>
              <a:ext uri="{FF2B5EF4-FFF2-40B4-BE49-F238E27FC236}">
                <a16:creationId xmlns:a16="http://schemas.microsoft.com/office/drawing/2014/main" id="{8A6DBA20-25FB-4C92-B5CC-D22721D0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841" y="1047749"/>
            <a:ext cx="3155156" cy="47624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kritkk af den kyniske fornuft">
            <a:extLst>
              <a:ext uri="{FF2B5EF4-FFF2-40B4-BE49-F238E27FC236}">
                <a16:creationId xmlns:a16="http://schemas.microsoft.com/office/drawing/2014/main" id="{FBD75BF1-5134-4373-8163-599DDA077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032" y="1047749"/>
            <a:ext cx="2972152" cy="476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03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30631B-5F6C-4537-B569-314C07050942}"/>
              </a:ext>
            </a:extLst>
          </p:cNvPr>
          <p:cNvSpPr>
            <a:spLocks noGrp="1"/>
          </p:cNvSpPr>
          <p:nvPr>
            <p:ph type="title"/>
          </p:nvPr>
        </p:nvSpPr>
        <p:spPr/>
        <p:txBody>
          <a:bodyPr/>
          <a:lstStyle/>
          <a:p>
            <a:r>
              <a:rPr lang="nb-NO" dirty="0"/>
              <a:t>Anbefalt litteratur </a:t>
            </a:r>
          </a:p>
        </p:txBody>
      </p:sp>
      <p:sp>
        <p:nvSpPr>
          <p:cNvPr id="3" name="Plassholder for innhold 2">
            <a:extLst>
              <a:ext uri="{FF2B5EF4-FFF2-40B4-BE49-F238E27FC236}">
                <a16:creationId xmlns:a16="http://schemas.microsoft.com/office/drawing/2014/main" id="{2159FD2F-0FDF-4BF9-9D6B-60C6C56607FA}"/>
              </a:ext>
            </a:extLst>
          </p:cNvPr>
          <p:cNvSpPr>
            <a:spLocks noGrp="1"/>
          </p:cNvSpPr>
          <p:nvPr>
            <p:ph idx="1"/>
          </p:nvPr>
        </p:nvSpPr>
        <p:spPr>
          <a:xfrm>
            <a:off x="1069848" y="1630017"/>
            <a:ext cx="10058400" cy="4969566"/>
          </a:xfrm>
        </p:spPr>
        <p:txBody>
          <a:bodyPr>
            <a:normAutofit fontScale="70000" lnSpcReduction="20000"/>
          </a:bodyPr>
          <a:lstStyle/>
          <a:p>
            <a:r>
              <a:rPr lang="nb-NO" sz="2300" dirty="0" err="1"/>
              <a:t>Eifiring</a:t>
            </a:r>
            <a:r>
              <a:rPr lang="nb-NO" sz="2300" dirty="0"/>
              <a:t>, Halvor (red.) (2014). </a:t>
            </a:r>
            <a:r>
              <a:rPr lang="nb-NO" sz="2300" i="1" dirty="0"/>
              <a:t>Hindu, buddhist and </a:t>
            </a:r>
            <a:r>
              <a:rPr lang="nb-NO" sz="2300" i="1" dirty="0" err="1"/>
              <a:t>daoist</a:t>
            </a:r>
            <a:r>
              <a:rPr lang="nb-NO" sz="2300" i="1" dirty="0"/>
              <a:t> </a:t>
            </a:r>
            <a:r>
              <a:rPr lang="nb-NO" sz="2300" i="1" dirty="0" err="1"/>
              <a:t>meditation</a:t>
            </a:r>
            <a:r>
              <a:rPr lang="nb-NO" sz="2300" i="1" dirty="0"/>
              <a:t>. Cultural histories</a:t>
            </a:r>
          </a:p>
          <a:p>
            <a:r>
              <a:rPr lang="nb-NO" sz="2300" dirty="0" err="1"/>
              <a:t>Hadot</a:t>
            </a:r>
            <a:r>
              <a:rPr lang="nb-NO" sz="2300" dirty="0"/>
              <a:t>, Pierre. </a:t>
            </a:r>
            <a:r>
              <a:rPr lang="nb-NO" sz="2300" i="1" dirty="0" err="1"/>
              <a:t>Philosophy</a:t>
            </a:r>
            <a:r>
              <a:rPr lang="nb-NO" sz="2300" i="1" dirty="0"/>
              <a:t> as a </a:t>
            </a:r>
            <a:r>
              <a:rPr lang="nb-NO" sz="2300" i="1" dirty="0" err="1"/>
              <a:t>Way</a:t>
            </a:r>
            <a:r>
              <a:rPr lang="nb-NO" sz="2300" i="1" dirty="0"/>
              <a:t> </a:t>
            </a:r>
            <a:r>
              <a:rPr lang="nb-NO" sz="2300" i="1" dirty="0" err="1"/>
              <a:t>of</a:t>
            </a:r>
            <a:r>
              <a:rPr lang="nb-NO" sz="2300" i="1" dirty="0"/>
              <a:t> Life.  Spiritual </a:t>
            </a:r>
            <a:r>
              <a:rPr lang="nb-NO" sz="2300" i="1" dirty="0" err="1"/>
              <a:t>Practices</a:t>
            </a:r>
            <a:r>
              <a:rPr lang="nb-NO" sz="2300" i="1" dirty="0"/>
              <a:t> from </a:t>
            </a:r>
            <a:r>
              <a:rPr lang="nb-NO" sz="2300" i="1" dirty="0" err="1"/>
              <a:t>Socrates</a:t>
            </a:r>
            <a:r>
              <a:rPr lang="nb-NO" sz="2300" i="1" dirty="0"/>
              <a:t> to Foucault. </a:t>
            </a:r>
          </a:p>
          <a:p>
            <a:r>
              <a:rPr lang="nb-NO" sz="2300" dirty="0" err="1"/>
              <a:t>Kabat-Zinn</a:t>
            </a:r>
            <a:r>
              <a:rPr lang="nb-NO" sz="2300" dirty="0"/>
              <a:t>, Jon</a:t>
            </a:r>
            <a:r>
              <a:rPr lang="nb-NO" sz="2300" i="1" dirty="0"/>
              <a:t>. Full </a:t>
            </a:r>
            <a:r>
              <a:rPr lang="nb-NO" sz="2300" i="1" dirty="0" err="1"/>
              <a:t>Catastrophe</a:t>
            </a:r>
            <a:r>
              <a:rPr lang="nb-NO" sz="2300" i="1" dirty="0"/>
              <a:t> </a:t>
            </a:r>
            <a:r>
              <a:rPr lang="nb-NO" sz="2300" i="1" dirty="0" err="1"/>
              <a:t>Living</a:t>
            </a:r>
            <a:r>
              <a:rPr lang="nb-NO" sz="2300" i="1" dirty="0"/>
              <a:t>.</a:t>
            </a:r>
          </a:p>
          <a:p>
            <a:r>
              <a:rPr lang="nb-NO" sz="2300" dirty="0" err="1"/>
              <a:t>Keating</a:t>
            </a:r>
            <a:r>
              <a:rPr lang="nb-NO" sz="2300" dirty="0"/>
              <a:t>, John. (2011)</a:t>
            </a:r>
            <a:r>
              <a:rPr lang="nb-NO" sz="2300" i="1" dirty="0"/>
              <a:t> Foundations for </a:t>
            </a:r>
            <a:r>
              <a:rPr lang="nb-NO" sz="2300" i="1" dirty="0" err="1"/>
              <a:t>Centering</a:t>
            </a:r>
            <a:r>
              <a:rPr lang="nb-NO" sz="2300" i="1" dirty="0"/>
              <a:t> </a:t>
            </a:r>
            <a:r>
              <a:rPr lang="nb-NO" sz="2300" i="1" dirty="0" err="1"/>
              <a:t>Prayer</a:t>
            </a:r>
            <a:r>
              <a:rPr lang="nb-NO" sz="2300" i="1" dirty="0"/>
              <a:t> and </a:t>
            </a:r>
            <a:r>
              <a:rPr lang="nb-NO" sz="2300" i="1" dirty="0" err="1"/>
              <a:t>the</a:t>
            </a:r>
            <a:r>
              <a:rPr lang="nb-NO" sz="2300" i="1" dirty="0"/>
              <a:t> Christian </a:t>
            </a:r>
            <a:r>
              <a:rPr lang="nb-NO" sz="2300" i="1" dirty="0" err="1"/>
              <a:t>Contemplative</a:t>
            </a:r>
            <a:r>
              <a:rPr lang="nb-NO" sz="2300" i="1" dirty="0"/>
              <a:t> Life</a:t>
            </a:r>
          </a:p>
          <a:p>
            <a:r>
              <a:rPr lang="nb-NO" sz="2300" dirty="0" err="1"/>
              <a:t>Sloterdijk</a:t>
            </a:r>
            <a:r>
              <a:rPr lang="nb-NO" sz="2300" dirty="0"/>
              <a:t>, Peter. </a:t>
            </a:r>
            <a:r>
              <a:rPr lang="nb-NO" sz="2300" i="1" dirty="0" err="1"/>
              <a:t>You</a:t>
            </a:r>
            <a:r>
              <a:rPr lang="nb-NO" sz="2300" i="1" dirty="0"/>
              <a:t> Must </a:t>
            </a:r>
            <a:r>
              <a:rPr lang="nb-NO" sz="2300" i="1" dirty="0" err="1"/>
              <a:t>Change</a:t>
            </a:r>
            <a:r>
              <a:rPr lang="nb-NO" sz="2300" i="1" dirty="0"/>
              <a:t> Your Life. On </a:t>
            </a:r>
            <a:r>
              <a:rPr lang="nb-NO" sz="2300" i="1" dirty="0" err="1"/>
              <a:t>Antropotechnics</a:t>
            </a:r>
            <a:r>
              <a:rPr lang="nb-NO" sz="2300" i="1" dirty="0"/>
              <a:t>. </a:t>
            </a:r>
          </a:p>
          <a:p>
            <a:endParaRPr lang="nb-NO" sz="2300" i="1" dirty="0"/>
          </a:p>
          <a:p>
            <a:r>
              <a:rPr lang="nb-NO" sz="2300" b="1" dirty="0"/>
              <a:t>Primærtekster med eksempler på livsmestring/selvdisiplinering:</a:t>
            </a:r>
          </a:p>
          <a:p>
            <a:r>
              <a:rPr lang="nb-NO" sz="2300" i="1" dirty="0" err="1"/>
              <a:t>Upanishadene</a:t>
            </a:r>
            <a:r>
              <a:rPr lang="nb-NO" sz="2300" i="1" dirty="0"/>
              <a:t> (</a:t>
            </a:r>
            <a:r>
              <a:rPr lang="nb-NO" sz="2300" dirty="0" err="1"/>
              <a:t>f.eks</a:t>
            </a:r>
            <a:r>
              <a:rPr lang="nb-NO" sz="2300" i="1" dirty="0"/>
              <a:t> </a:t>
            </a:r>
            <a:r>
              <a:rPr lang="nb-NO" sz="2300" i="1" dirty="0" err="1"/>
              <a:t>Katha</a:t>
            </a:r>
            <a:r>
              <a:rPr lang="nb-NO" sz="2300" i="1" dirty="0"/>
              <a:t>, </a:t>
            </a:r>
            <a:r>
              <a:rPr lang="nb-NO" sz="2300" i="1" dirty="0" err="1"/>
              <a:t>Mundaka</a:t>
            </a:r>
            <a:r>
              <a:rPr lang="nb-NO" sz="2300" i="1" dirty="0"/>
              <a:t> og </a:t>
            </a:r>
            <a:r>
              <a:rPr lang="nb-NO" sz="2300" i="1" dirty="0" err="1"/>
              <a:t>Prashna</a:t>
            </a:r>
            <a:r>
              <a:rPr lang="nb-NO" sz="2300" i="1" dirty="0"/>
              <a:t> </a:t>
            </a:r>
            <a:r>
              <a:rPr lang="nb-NO" sz="2300" i="1" dirty="0" err="1"/>
              <a:t>Upanishadene</a:t>
            </a:r>
            <a:r>
              <a:rPr lang="nb-NO" sz="2300" i="1" dirty="0"/>
              <a:t>)</a:t>
            </a:r>
          </a:p>
          <a:p>
            <a:r>
              <a:rPr lang="nb-NO" sz="2300" i="1" dirty="0" err="1"/>
              <a:t>Bhagavad</a:t>
            </a:r>
            <a:r>
              <a:rPr lang="nb-NO" sz="2300" i="1" dirty="0"/>
              <a:t> </a:t>
            </a:r>
            <a:r>
              <a:rPr lang="nb-NO" sz="2300" i="1" dirty="0" err="1"/>
              <a:t>Gita</a:t>
            </a:r>
            <a:endParaRPr lang="nb-NO" sz="2300" i="1" dirty="0"/>
          </a:p>
          <a:p>
            <a:r>
              <a:rPr lang="nb-NO" sz="2300" i="1" dirty="0"/>
              <a:t>Yogasutra </a:t>
            </a:r>
            <a:r>
              <a:rPr lang="nb-NO" sz="2300" dirty="0"/>
              <a:t>av </a:t>
            </a:r>
            <a:r>
              <a:rPr lang="nb-NO" sz="2300" dirty="0" err="1"/>
              <a:t>Patanjali</a:t>
            </a:r>
            <a:endParaRPr lang="nb-NO" sz="2300" dirty="0"/>
          </a:p>
          <a:p>
            <a:r>
              <a:rPr lang="nb-NO" sz="2300" i="1" dirty="0" err="1"/>
              <a:t>Visudhimagga</a:t>
            </a:r>
            <a:endParaRPr lang="nb-NO" sz="2300" dirty="0"/>
          </a:p>
          <a:p>
            <a:r>
              <a:rPr lang="nb-NO" sz="2300" i="1" dirty="0"/>
              <a:t>Manualen (</a:t>
            </a:r>
            <a:r>
              <a:rPr lang="nb-NO" sz="2300" i="1" dirty="0" err="1"/>
              <a:t>Enchiridion</a:t>
            </a:r>
            <a:r>
              <a:rPr lang="nb-NO" sz="2300" i="1" dirty="0"/>
              <a:t>)</a:t>
            </a:r>
            <a:r>
              <a:rPr lang="nb-NO" sz="2300" dirty="0"/>
              <a:t> av Epiktet</a:t>
            </a:r>
          </a:p>
          <a:p>
            <a:r>
              <a:rPr lang="nb-NO" sz="2300" i="1" dirty="0"/>
              <a:t>Meditasjonene (Til meg selv) </a:t>
            </a:r>
            <a:r>
              <a:rPr lang="nb-NO" sz="2300" dirty="0"/>
              <a:t>av Marcus Aurelius</a:t>
            </a:r>
          </a:p>
          <a:p>
            <a:r>
              <a:rPr lang="nb-NO" sz="2300" i="1" dirty="0" err="1"/>
              <a:t>Filokalia</a:t>
            </a:r>
            <a:endParaRPr lang="nb-NO" sz="2300" i="1" dirty="0"/>
          </a:p>
          <a:p>
            <a:r>
              <a:rPr lang="nb-NO" sz="2300" i="1" dirty="0"/>
              <a:t>Kristi etterfølgelse (The </a:t>
            </a:r>
            <a:r>
              <a:rPr lang="nb-NO" sz="2300" i="1" dirty="0" err="1"/>
              <a:t>Imitation</a:t>
            </a:r>
            <a:r>
              <a:rPr lang="nb-NO" sz="2300" i="1" dirty="0"/>
              <a:t> </a:t>
            </a:r>
            <a:r>
              <a:rPr lang="nb-NO" sz="2300" i="1" dirty="0" err="1"/>
              <a:t>of</a:t>
            </a:r>
            <a:r>
              <a:rPr lang="nb-NO" sz="2300" i="1" dirty="0"/>
              <a:t> </a:t>
            </a:r>
            <a:r>
              <a:rPr lang="nb-NO" sz="2300" i="1" dirty="0" err="1"/>
              <a:t>Christ</a:t>
            </a:r>
            <a:r>
              <a:rPr lang="nb-NO" sz="2300" i="1" dirty="0"/>
              <a:t>/</a:t>
            </a:r>
            <a:r>
              <a:rPr lang="nb-NO" sz="2300" i="1" dirty="0" err="1"/>
              <a:t>Imitatio</a:t>
            </a:r>
            <a:r>
              <a:rPr lang="nb-NO" sz="2300" i="1" dirty="0"/>
              <a:t> Christi) </a:t>
            </a:r>
            <a:r>
              <a:rPr lang="nb-NO" sz="2300" dirty="0"/>
              <a:t>av Thomas </a:t>
            </a:r>
            <a:r>
              <a:rPr lang="nb-NO" sz="2300" dirty="0" err="1"/>
              <a:t>Kempis</a:t>
            </a:r>
            <a:endParaRPr lang="nb-NO" sz="2300" dirty="0"/>
          </a:p>
          <a:p>
            <a:endParaRPr lang="nb-NO" sz="1900" dirty="0"/>
          </a:p>
          <a:p>
            <a:endParaRPr lang="nb-NO" sz="1900" dirty="0"/>
          </a:p>
          <a:p>
            <a:endParaRPr lang="nb-NO" dirty="0"/>
          </a:p>
          <a:p>
            <a:endParaRPr lang="nb-NO" dirty="0"/>
          </a:p>
        </p:txBody>
      </p:sp>
    </p:spTree>
    <p:extLst>
      <p:ext uri="{BB962C8B-B14F-4D97-AF65-F5344CB8AC3E}">
        <p14:creationId xmlns:p14="http://schemas.microsoft.com/office/powerpoint/2010/main" val="3942616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C62D20-7998-4AB4-89D1-E99EF38CC73D}"/>
              </a:ext>
            </a:extLst>
          </p:cNvPr>
          <p:cNvSpPr>
            <a:spLocks noGrp="1"/>
          </p:cNvSpPr>
          <p:nvPr>
            <p:ph type="title"/>
          </p:nvPr>
        </p:nvSpPr>
        <p:spPr/>
        <p:txBody>
          <a:bodyPr/>
          <a:lstStyle/>
          <a:p>
            <a:r>
              <a:rPr lang="nb-NO" dirty="0"/>
              <a:t>Fra meditasjonsforskningsfronten (pr. 2019)</a:t>
            </a:r>
          </a:p>
        </p:txBody>
      </p:sp>
      <p:sp>
        <p:nvSpPr>
          <p:cNvPr id="3" name="Plassholder for innhold 2">
            <a:extLst>
              <a:ext uri="{FF2B5EF4-FFF2-40B4-BE49-F238E27FC236}">
                <a16:creationId xmlns:a16="http://schemas.microsoft.com/office/drawing/2014/main" id="{B37106BF-FB9F-4BA5-9BC8-DF49EFE0885C}"/>
              </a:ext>
            </a:extLst>
          </p:cNvPr>
          <p:cNvSpPr>
            <a:spLocks noGrp="1"/>
          </p:cNvSpPr>
          <p:nvPr>
            <p:ph idx="1"/>
          </p:nvPr>
        </p:nvSpPr>
        <p:spPr/>
        <p:txBody>
          <a:bodyPr/>
          <a:lstStyle/>
          <a:p>
            <a:r>
              <a:rPr lang="nb-NO" dirty="0"/>
              <a:t>Sjekk siste fra Brown universitet: </a:t>
            </a:r>
            <a:r>
              <a:rPr lang="nb-NO" dirty="0">
                <a:hlinkClick r:id="rId2"/>
              </a:rPr>
              <a:t>https://www.brown.edu/research/labs/britton/publications?fbclid=IwAR0y17G2YUMrmSAQA70W80sZJK4dchRhy92DkR35Lt3VGNkL-AwwTKQe5r8</a:t>
            </a:r>
            <a:endParaRPr lang="nb-NO" dirty="0"/>
          </a:p>
          <a:p>
            <a:endParaRPr lang="nb-NO" dirty="0"/>
          </a:p>
          <a:p>
            <a:r>
              <a:rPr lang="nb-NO" dirty="0"/>
              <a:t>Meditasjon kan ha en rekke negative bivirkninger, og dette tabuet er i ferd med å bli akseptert blant forskermiljøet. Det er for lite data ang dette, trengs mer forskning!</a:t>
            </a:r>
          </a:p>
          <a:p>
            <a:r>
              <a:rPr lang="nb-NO" dirty="0" err="1"/>
              <a:t>Hypen</a:t>
            </a:r>
            <a:r>
              <a:rPr lang="nb-NO" dirty="0"/>
              <a:t> om særlig </a:t>
            </a:r>
            <a:r>
              <a:rPr lang="nb-NO" dirty="0" err="1"/>
              <a:t>Mindfulness</a:t>
            </a:r>
            <a:r>
              <a:rPr lang="nb-NO" dirty="0"/>
              <a:t> er sterkt overdrevet, behov for realitetsorientering. Det eneste strengt påviste positive resultatet er at det hjelper folk å slappe av.</a:t>
            </a:r>
          </a:p>
          <a:p>
            <a:r>
              <a:rPr lang="nb-NO" dirty="0"/>
              <a:t>Et stort problem i mesteparten av forskningen omhandler mangelen på en felles definisjon på meditasjon, og vanskelighetene ved å måle og etterprøve resultater. </a:t>
            </a:r>
          </a:p>
          <a:p>
            <a:endParaRPr lang="nb-NO" dirty="0"/>
          </a:p>
        </p:txBody>
      </p:sp>
    </p:spTree>
    <p:extLst>
      <p:ext uri="{BB962C8B-B14F-4D97-AF65-F5344CB8AC3E}">
        <p14:creationId xmlns:p14="http://schemas.microsoft.com/office/powerpoint/2010/main" val="1261206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334B4-C092-49A0-B3DB-4A580197A5A8}"/>
              </a:ext>
            </a:extLst>
          </p:cNvPr>
          <p:cNvSpPr>
            <a:spLocks noGrp="1"/>
          </p:cNvSpPr>
          <p:nvPr>
            <p:ph type="title"/>
          </p:nvPr>
        </p:nvSpPr>
        <p:spPr>
          <a:xfrm>
            <a:off x="1066800" y="0"/>
            <a:ext cx="10058400" cy="1609344"/>
          </a:xfrm>
        </p:spPr>
        <p:txBody>
          <a:bodyPr/>
          <a:lstStyle/>
          <a:p>
            <a:pPr algn="ctr"/>
            <a:r>
              <a:rPr lang="nb-NO"/>
              <a:t>Eksempler Fra filosofihistorien</a:t>
            </a:r>
            <a:endParaRPr lang="nb-NO" dirty="0"/>
          </a:p>
        </p:txBody>
      </p:sp>
      <p:pic>
        <p:nvPicPr>
          <p:cNvPr id="1026" name="Picture 2" descr="Bilderesultat for socrates street">
            <a:extLst>
              <a:ext uri="{FF2B5EF4-FFF2-40B4-BE49-F238E27FC236}">
                <a16:creationId xmlns:a16="http://schemas.microsoft.com/office/drawing/2014/main" id="{FFCF0D80-02D3-488B-A44A-992634588E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3156" y="1097456"/>
            <a:ext cx="6665844" cy="3043844"/>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Et bilde som inneholder person, mann, tekst&#10;&#10;Beskrivelse som er generert med høy visshet">
            <a:extLst>
              <a:ext uri="{FF2B5EF4-FFF2-40B4-BE49-F238E27FC236}">
                <a16:creationId xmlns:a16="http://schemas.microsoft.com/office/drawing/2014/main" id="{EF732760-408A-42A4-901C-E6943D0D8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9" y="4141300"/>
            <a:ext cx="6891130" cy="3130826"/>
          </a:xfrm>
          <a:prstGeom prst="rect">
            <a:avLst/>
          </a:prstGeom>
        </p:spPr>
      </p:pic>
      <p:pic>
        <p:nvPicPr>
          <p:cNvPr id="5" name="Picture 2" descr="Bilderesultat for daoist philosophy">
            <a:extLst>
              <a:ext uri="{FF2B5EF4-FFF2-40B4-BE49-F238E27FC236}">
                <a16:creationId xmlns:a16="http://schemas.microsoft.com/office/drawing/2014/main" id="{DA4D551A-1104-4E1E-B099-306E90786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204" y="4141300"/>
            <a:ext cx="2851436" cy="2716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esultat for gandhi">
            <a:extLst>
              <a:ext uri="{FF2B5EF4-FFF2-40B4-BE49-F238E27FC236}">
                <a16:creationId xmlns:a16="http://schemas.microsoft.com/office/drawing/2014/main" id="{CAA2112F-1460-45D2-B740-82FFAF975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9" y="1060232"/>
            <a:ext cx="5326584" cy="308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9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BA442C-D9FC-48A2-B229-D826A1E5BA12}"/>
              </a:ext>
            </a:extLst>
          </p:cNvPr>
          <p:cNvSpPr>
            <a:spLocks noGrp="1"/>
          </p:cNvSpPr>
          <p:nvPr>
            <p:ph type="title"/>
          </p:nvPr>
        </p:nvSpPr>
        <p:spPr/>
        <p:txBody>
          <a:bodyPr/>
          <a:lstStyle/>
          <a:p>
            <a:r>
              <a:rPr lang="nb-NO" dirty="0"/>
              <a:t>Filosofien (I) – sokrates og etikk</a:t>
            </a:r>
          </a:p>
        </p:txBody>
      </p:sp>
      <p:sp>
        <p:nvSpPr>
          <p:cNvPr id="3" name="Plassholder for innhold 2">
            <a:extLst>
              <a:ext uri="{FF2B5EF4-FFF2-40B4-BE49-F238E27FC236}">
                <a16:creationId xmlns:a16="http://schemas.microsoft.com/office/drawing/2014/main" id="{6948D123-E027-4C5A-97F8-DA13E348E803}"/>
              </a:ext>
            </a:extLst>
          </p:cNvPr>
          <p:cNvSpPr>
            <a:spLocks noGrp="1"/>
          </p:cNvSpPr>
          <p:nvPr>
            <p:ph idx="1"/>
          </p:nvPr>
        </p:nvSpPr>
        <p:spPr/>
        <p:txBody>
          <a:bodyPr/>
          <a:lstStyle/>
          <a:p>
            <a:endParaRPr lang="nb-NO" dirty="0"/>
          </a:p>
          <a:p>
            <a:r>
              <a:rPr lang="nb-NO" sz="2800" dirty="0"/>
              <a:t>Sokratiske betraktninger:</a:t>
            </a:r>
          </a:p>
          <a:p>
            <a:endParaRPr lang="nb-NO" dirty="0"/>
          </a:p>
          <a:p>
            <a:pPr lvl="1"/>
            <a:r>
              <a:rPr lang="nb-NO" sz="2000" i="1" dirty="0"/>
              <a:t>Hva er et godt liv?</a:t>
            </a:r>
          </a:p>
          <a:p>
            <a:pPr lvl="1"/>
            <a:r>
              <a:rPr lang="nb-NO" sz="2000" i="1" dirty="0"/>
              <a:t>Er det noen sammenheng mellom karakter og lykke?</a:t>
            </a:r>
          </a:p>
          <a:p>
            <a:pPr lvl="1"/>
            <a:r>
              <a:rPr lang="nb-NO" sz="2000" i="1" dirty="0"/>
              <a:t>Må man trene opp dyder for å oppnå lykke?</a:t>
            </a:r>
          </a:p>
          <a:p>
            <a:pPr lvl="1"/>
            <a:r>
              <a:rPr lang="nb-NO" sz="2000" i="1" dirty="0"/>
              <a:t>Er materielle goder nødvendige for å oppnå lykke?</a:t>
            </a:r>
            <a:endParaRPr lang="nb-NO" sz="2000" dirty="0"/>
          </a:p>
        </p:txBody>
      </p:sp>
    </p:spTree>
    <p:extLst>
      <p:ext uri="{BB962C8B-B14F-4D97-AF65-F5344CB8AC3E}">
        <p14:creationId xmlns:p14="http://schemas.microsoft.com/office/powerpoint/2010/main" val="146309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715B3A-C713-4390-A525-D170D5C00DBA}"/>
              </a:ext>
            </a:extLst>
          </p:cNvPr>
          <p:cNvSpPr>
            <a:spLocks noGrp="1"/>
          </p:cNvSpPr>
          <p:nvPr>
            <p:ph type="title"/>
          </p:nvPr>
        </p:nvSpPr>
        <p:spPr/>
        <p:txBody>
          <a:bodyPr/>
          <a:lstStyle/>
          <a:p>
            <a:r>
              <a:rPr lang="nb-NO" dirty="0"/>
              <a:t>Etikk – Mer enn bare spekulasjon</a:t>
            </a:r>
          </a:p>
        </p:txBody>
      </p:sp>
      <p:sp>
        <p:nvSpPr>
          <p:cNvPr id="3" name="Plassholder for innhold 2">
            <a:extLst>
              <a:ext uri="{FF2B5EF4-FFF2-40B4-BE49-F238E27FC236}">
                <a16:creationId xmlns:a16="http://schemas.microsoft.com/office/drawing/2014/main" id="{9ECFE517-C737-44BB-A932-2B4A86698B32}"/>
              </a:ext>
            </a:extLst>
          </p:cNvPr>
          <p:cNvSpPr>
            <a:spLocks noGrp="1"/>
          </p:cNvSpPr>
          <p:nvPr>
            <p:ph idx="1"/>
          </p:nvPr>
        </p:nvSpPr>
        <p:spPr/>
        <p:txBody>
          <a:bodyPr/>
          <a:lstStyle/>
          <a:p>
            <a:r>
              <a:rPr lang="nb-NO" dirty="0"/>
              <a:t>Sokrates – filosofi handler om hvordan leve livet best mulig</a:t>
            </a:r>
          </a:p>
          <a:p>
            <a:r>
              <a:rPr lang="nb-NO" dirty="0"/>
              <a:t>Etikken er i antikken mer praktisk enn spekulativ teori</a:t>
            </a:r>
          </a:p>
          <a:p>
            <a:r>
              <a:rPr lang="nb-NO" dirty="0"/>
              <a:t>Pierre </a:t>
            </a:r>
            <a:r>
              <a:rPr lang="nb-NO" dirty="0" err="1"/>
              <a:t>Hadots</a:t>
            </a:r>
            <a:r>
              <a:rPr lang="nb-NO" dirty="0"/>
              <a:t> tese: </a:t>
            </a:r>
          </a:p>
          <a:p>
            <a:pPr marL="0" indent="0">
              <a:buNone/>
            </a:pPr>
            <a:r>
              <a:rPr lang="nb-NO" i="1" dirty="0"/>
              <a:t>Antikkens filosofi er </a:t>
            </a:r>
            <a:r>
              <a:rPr lang="nb-NO" i="1" dirty="0" err="1"/>
              <a:t>uadskillelig</a:t>
            </a:r>
            <a:r>
              <a:rPr lang="nb-NO" i="1" dirty="0"/>
              <a:t> fra praktiske øvelser av asketisk-kontemplativ art. Det handler altså ikke bare om teoretisk spekulasjon fjernet fra den virkelige verden. </a:t>
            </a:r>
          </a:p>
          <a:p>
            <a:endParaRPr lang="nb-NO" dirty="0"/>
          </a:p>
          <a:p>
            <a:r>
              <a:rPr lang="nb-NO" b="1" dirty="0"/>
              <a:t>Forslag: </a:t>
            </a:r>
            <a:r>
              <a:rPr lang="nb-NO" dirty="0"/>
              <a:t>Fokuser på spørsmål om </a:t>
            </a:r>
            <a:r>
              <a:rPr lang="nb-NO" u="sng" dirty="0"/>
              <a:t>lykke og det gode liv</a:t>
            </a:r>
            <a:r>
              <a:rPr lang="nb-NO" dirty="0"/>
              <a:t> (</a:t>
            </a:r>
            <a:r>
              <a:rPr lang="nb-NO" i="1" dirty="0" err="1"/>
              <a:t>eudaimonia</a:t>
            </a:r>
            <a:r>
              <a:rPr lang="nb-NO" dirty="0"/>
              <a:t>) i etikkundervisningen, bruk eksempler fra antikken.</a:t>
            </a:r>
          </a:p>
        </p:txBody>
      </p:sp>
    </p:spTree>
    <p:extLst>
      <p:ext uri="{BB962C8B-B14F-4D97-AF65-F5344CB8AC3E}">
        <p14:creationId xmlns:p14="http://schemas.microsoft.com/office/powerpoint/2010/main" val="2097384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4ACFBB-95B2-4B4D-8385-5B555A458F87}"/>
              </a:ext>
            </a:extLst>
          </p:cNvPr>
          <p:cNvSpPr>
            <a:spLocks noGrp="1"/>
          </p:cNvSpPr>
          <p:nvPr>
            <p:ph type="title"/>
          </p:nvPr>
        </p:nvSpPr>
        <p:spPr>
          <a:xfrm>
            <a:off x="569843" y="125896"/>
            <a:ext cx="10558405" cy="987287"/>
          </a:xfrm>
        </p:spPr>
        <p:txBody>
          <a:bodyPr/>
          <a:lstStyle/>
          <a:p>
            <a:r>
              <a:rPr lang="nb-NO" dirty="0"/>
              <a:t>Filosofien (II) – De sokratiske skolene</a:t>
            </a:r>
          </a:p>
        </p:txBody>
      </p:sp>
      <p:sp>
        <p:nvSpPr>
          <p:cNvPr id="3" name="Plassholder for innhold 2">
            <a:extLst>
              <a:ext uri="{FF2B5EF4-FFF2-40B4-BE49-F238E27FC236}">
                <a16:creationId xmlns:a16="http://schemas.microsoft.com/office/drawing/2014/main" id="{F6354D0B-95B8-430D-B40B-51B34B37F729}"/>
              </a:ext>
            </a:extLst>
          </p:cNvPr>
          <p:cNvSpPr>
            <a:spLocks noGrp="1"/>
          </p:cNvSpPr>
          <p:nvPr>
            <p:ph idx="1"/>
          </p:nvPr>
        </p:nvSpPr>
        <p:spPr>
          <a:xfrm>
            <a:off x="569843" y="1404731"/>
            <a:ext cx="10558405" cy="5327374"/>
          </a:xfrm>
        </p:spPr>
        <p:txBody>
          <a:bodyPr>
            <a:normAutofit fontScale="92500" lnSpcReduction="10000"/>
          </a:bodyPr>
          <a:lstStyle/>
          <a:p>
            <a:r>
              <a:rPr lang="nb-NO" sz="2400" b="1" dirty="0"/>
              <a:t>Kynikerne</a:t>
            </a:r>
            <a:r>
              <a:rPr lang="nb-NO" sz="2400" dirty="0"/>
              <a:t> – </a:t>
            </a:r>
            <a:r>
              <a:rPr lang="nb-NO" sz="2400" i="1" dirty="0"/>
              <a:t>Livet mestres ved å leve mest naturlig, uavhengig og fritt</a:t>
            </a:r>
          </a:p>
          <a:p>
            <a:pPr lvl="1"/>
            <a:r>
              <a:rPr lang="nb-NO" sz="2000" dirty="0"/>
              <a:t>Hundefilosofene – </a:t>
            </a:r>
            <a:r>
              <a:rPr lang="nb-NO" sz="2000" dirty="0" err="1"/>
              <a:t>Proto</a:t>
            </a:r>
            <a:r>
              <a:rPr lang="nb-NO" sz="2000" dirty="0"/>
              <a:t>-bohemer og ur-hippier</a:t>
            </a:r>
          </a:p>
          <a:p>
            <a:pPr lvl="1"/>
            <a:r>
              <a:rPr lang="nb-NO" sz="2000" dirty="0"/>
              <a:t>Barske gatefilosofer, eller </a:t>
            </a:r>
            <a:r>
              <a:rPr lang="nb-NO" sz="2000" dirty="0" err="1"/>
              <a:t>sinnsyke</a:t>
            </a:r>
            <a:r>
              <a:rPr lang="nb-NO" sz="2000" dirty="0"/>
              <a:t> </a:t>
            </a:r>
            <a:r>
              <a:rPr lang="nb-NO" sz="2000" dirty="0" err="1"/>
              <a:t>byvagabonder</a:t>
            </a:r>
            <a:r>
              <a:rPr lang="nb-NO" sz="2000" dirty="0"/>
              <a:t>? </a:t>
            </a:r>
          </a:p>
          <a:p>
            <a:endParaRPr lang="nb-NO" sz="2400" b="1" dirty="0"/>
          </a:p>
          <a:p>
            <a:r>
              <a:rPr lang="nb-NO" sz="2400" b="1" dirty="0"/>
              <a:t>Stoikerne – </a:t>
            </a:r>
            <a:r>
              <a:rPr lang="nb-NO" sz="2400" i="1" dirty="0"/>
              <a:t>Livet mestres ved å lære seg forskjellen på det kontrollerbare og det ukontrollerbare, og leve deretter</a:t>
            </a:r>
          </a:p>
          <a:p>
            <a:pPr lvl="1"/>
            <a:r>
              <a:rPr lang="nb-NO" sz="2000" dirty="0"/>
              <a:t>Den edle statsmannen, den </a:t>
            </a:r>
            <a:r>
              <a:rPr lang="nb-NO" sz="2000" dirty="0" err="1"/>
              <a:t>eudaimoniske</a:t>
            </a:r>
            <a:r>
              <a:rPr lang="nb-NO" sz="2000" dirty="0"/>
              <a:t> pliktetiker</a:t>
            </a:r>
          </a:p>
          <a:p>
            <a:endParaRPr lang="nb-NO" sz="2400" b="1" dirty="0"/>
          </a:p>
          <a:p>
            <a:r>
              <a:rPr lang="nb-NO" sz="2400" b="1" dirty="0"/>
              <a:t>Epikureerne – </a:t>
            </a:r>
            <a:r>
              <a:rPr lang="nb-NO" sz="2400" i="1" dirty="0"/>
              <a:t>Livet mestres ved å maksimere nytelse og minimere smerte</a:t>
            </a:r>
          </a:p>
          <a:p>
            <a:pPr lvl="1"/>
            <a:r>
              <a:rPr lang="nb-NO" sz="2000" dirty="0"/>
              <a:t>De moralske hedonistene</a:t>
            </a:r>
            <a:endParaRPr lang="nb-NO" sz="2400" b="1" dirty="0"/>
          </a:p>
          <a:p>
            <a:pPr lvl="1"/>
            <a:endParaRPr lang="nb-NO" sz="2000" i="1" dirty="0"/>
          </a:p>
          <a:p>
            <a:r>
              <a:rPr lang="nb-NO" sz="2400" b="1" u="sng" dirty="0"/>
              <a:t>Tekster</a:t>
            </a:r>
            <a:r>
              <a:rPr lang="nb-NO" sz="2400" b="1" dirty="0"/>
              <a:t>:</a:t>
            </a:r>
          </a:p>
          <a:p>
            <a:pPr lvl="1"/>
            <a:r>
              <a:rPr lang="nb-NO" sz="1900" i="1" dirty="0"/>
              <a:t>Manualen</a:t>
            </a:r>
            <a:r>
              <a:rPr lang="nb-NO" sz="1900" dirty="0"/>
              <a:t> av Epiktet</a:t>
            </a:r>
          </a:p>
          <a:p>
            <a:pPr lvl="1"/>
            <a:r>
              <a:rPr lang="nb-NO" sz="1900" i="1" dirty="0"/>
              <a:t>Meditasjonene (Til meg selv) </a:t>
            </a:r>
            <a:r>
              <a:rPr lang="nb-NO" sz="1900" dirty="0"/>
              <a:t>av Marcus Aurelius</a:t>
            </a:r>
          </a:p>
          <a:p>
            <a:pPr lvl="1"/>
            <a:r>
              <a:rPr lang="nb-NO" sz="1900" i="1" dirty="0" err="1"/>
              <a:t>Philosophy</a:t>
            </a:r>
            <a:r>
              <a:rPr lang="nb-NO" sz="1900" i="1" dirty="0"/>
              <a:t> as a </a:t>
            </a:r>
            <a:r>
              <a:rPr lang="nb-NO" sz="1900" i="1" dirty="0" err="1"/>
              <a:t>Way</a:t>
            </a:r>
            <a:r>
              <a:rPr lang="nb-NO" sz="1900" i="1" dirty="0"/>
              <a:t> </a:t>
            </a:r>
            <a:r>
              <a:rPr lang="nb-NO" sz="1900" i="1" dirty="0" err="1"/>
              <a:t>of</a:t>
            </a:r>
            <a:r>
              <a:rPr lang="nb-NO" sz="1900" i="1" dirty="0"/>
              <a:t> Life. Spiritual </a:t>
            </a:r>
            <a:r>
              <a:rPr lang="nb-NO" sz="1900" i="1" dirty="0" err="1"/>
              <a:t>Practices</a:t>
            </a:r>
            <a:r>
              <a:rPr lang="nb-NO" sz="1900" i="1" dirty="0"/>
              <a:t> from </a:t>
            </a:r>
            <a:r>
              <a:rPr lang="nb-NO" sz="1900" i="1" dirty="0" err="1"/>
              <a:t>Socrates</a:t>
            </a:r>
            <a:r>
              <a:rPr lang="nb-NO" sz="1900" i="1" dirty="0"/>
              <a:t> to Foucault</a:t>
            </a:r>
            <a:r>
              <a:rPr lang="nb-NO" sz="1900" dirty="0"/>
              <a:t> av Pierre </a:t>
            </a:r>
            <a:r>
              <a:rPr lang="nb-NO" sz="1900" dirty="0" err="1"/>
              <a:t>Hadot</a:t>
            </a:r>
            <a:endParaRPr lang="nb-NO" sz="1900" dirty="0"/>
          </a:p>
        </p:txBody>
      </p:sp>
    </p:spTree>
    <p:extLst>
      <p:ext uri="{BB962C8B-B14F-4D97-AF65-F5344CB8AC3E}">
        <p14:creationId xmlns:p14="http://schemas.microsoft.com/office/powerpoint/2010/main" val="353431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71CF48-4FF3-4989-8ECC-4C631BAAF5C2}"/>
              </a:ext>
            </a:extLst>
          </p:cNvPr>
          <p:cNvSpPr>
            <a:spLocks noGrp="1"/>
          </p:cNvSpPr>
          <p:nvPr>
            <p:ph type="title"/>
          </p:nvPr>
        </p:nvSpPr>
        <p:spPr>
          <a:xfrm>
            <a:off x="0" y="365362"/>
            <a:ext cx="4412974" cy="1609344"/>
          </a:xfrm>
        </p:spPr>
        <p:txBody>
          <a:bodyPr/>
          <a:lstStyle/>
          <a:p>
            <a:r>
              <a:rPr lang="nb-NO" dirty="0"/>
              <a:t>kynikerne</a:t>
            </a:r>
          </a:p>
        </p:txBody>
      </p:sp>
      <p:sp>
        <p:nvSpPr>
          <p:cNvPr id="3" name="Plassholder for innhold 2">
            <a:extLst>
              <a:ext uri="{FF2B5EF4-FFF2-40B4-BE49-F238E27FC236}">
                <a16:creationId xmlns:a16="http://schemas.microsoft.com/office/drawing/2014/main" id="{232C9A34-F665-4623-8C53-4C551BF9833D}"/>
              </a:ext>
            </a:extLst>
          </p:cNvPr>
          <p:cNvSpPr>
            <a:spLocks noGrp="1"/>
          </p:cNvSpPr>
          <p:nvPr>
            <p:ph idx="1"/>
          </p:nvPr>
        </p:nvSpPr>
        <p:spPr>
          <a:xfrm>
            <a:off x="0" y="1974706"/>
            <a:ext cx="6851374" cy="4050792"/>
          </a:xfrm>
        </p:spPr>
        <p:txBody>
          <a:bodyPr>
            <a:normAutofit lnSpcReduction="10000"/>
          </a:bodyPr>
          <a:lstStyle/>
          <a:p>
            <a:r>
              <a:rPr lang="nb-NO" sz="2800" dirty="0"/>
              <a:t>Hva er lykke?</a:t>
            </a:r>
          </a:p>
          <a:p>
            <a:pPr marL="285750" indent="-285750">
              <a:buFontTx/>
              <a:buChar char="-"/>
            </a:pPr>
            <a:r>
              <a:rPr lang="nb-NO" dirty="0"/>
              <a:t>Å leve i samsvar med fornuften ved å trene opp dyder </a:t>
            </a:r>
          </a:p>
          <a:p>
            <a:pPr marL="285750" indent="-285750">
              <a:buFontTx/>
              <a:buChar char="-"/>
            </a:pPr>
            <a:r>
              <a:rPr lang="nb-NO" dirty="0"/>
              <a:t>Frihet og total uavhengighet (indre og ytre)</a:t>
            </a:r>
          </a:p>
          <a:p>
            <a:pPr marL="285750" indent="-285750">
              <a:buFontTx/>
              <a:buChar char="-"/>
            </a:pPr>
            <a:r>
              <a:rPr lang="nb-NO" dirty="0"/>
              <a:t>Naturlighet</a:t>
            </a:r>
          </a:p>
          <a:p>
            <a:endParaRPr lang="nb-NO" dirty="0"/>
          </a:p>
          <a:p>
            <a:r>
              <a:rPr lang="nb-NO" sz="2800" dirty="0"/>
              <a:t>Hvordan oppnå lykke?</a:t>
            </a:r>
          </a:p>
          <a:p>
            <a:pPr marL="285750" indent="-285750">
              <a:buFontTx/>
              <a:buChar char="-"/>
            </a:pPr>
            <a:r>
              <a:rPr lang="nb-NO" dirty="0"/>
              <a:t>Streng askese ved faste fra unødvendige materielle ting</a:t>
            </a:r>
          </a:p>
          <a:p>
            <a:pPr marL="285750" indent="-285750">
              <a:buFontTx/>
              <a:buChar char="-"/>
            </a:pPr>
            <a:r>
              <a:rPr lang="nb-NO" dirty="0"/>
              <a:t>Trening i psykologisk uavhengighet (fra rykte, skam, politisk makt, samfunnets normer, etc.)</a:t>
            </a:r>
          </a:p>
          <a:p>
            <a:endParaRPr lang="nb-NO" dirty="0"/>
          </a:p>
        </p:txBody>
      </p:sp>
      <p:pic>
        <p:nvPicPr>
          <p:cNvPr id="4" name="Plassholder for bilde 7">
            <a:extLst>
              <a:ext uri="{FF2B5EF4-FFF2-40B4-BE49-F238E27FC236}">
                <a16:creationId xmlns:a16="http://schemas.microsoft.com/office/drawing/2014/main" id="{6ECEE476-787B-4061-8D42-4E07570E1247}"/>
              </a:ext>
            </a:extLst>
          </p:cNvPr>
          <p:cNvPicPr>
            <a:picLocks noChangeAspect="1"/>
          </p:cNvPicPr>
          <p:nvPr/>
        </p:nvPicPr>
        <p:blipFill>
          <a:blip r:embed="rId2"/>
          <a:srcRect l="23644" r="23644"/>
          <a:stretch>
            <a:fillRect/>
          </a:stretch>
        </p:blipFill>
        <p:spPr>
          <a:xfrm>
            <a:off x="7019419" y="914400"/>
            <a:ext cx="4297938" cy="5989128"/>
          </a:xfrm>
          <a:prstGeom prst="rect">
            <a:avLst/>
          </a:prstGeom>
        </p:spPr>
      </p:pic>
      <p:sp>
        <p:nvSpPr>
          <p:cNvPr id="5" name="Rektangel 4">
            <a:extLst>
              <a:ext uri="{FF2B5EF4-FFF2-40B4-BE49-F238E27FC236}">
                <a16:creationId xmlns:a16="http://schemas.microsoft.com/office/drawing/2014/main" id="{6A13AD7C-2B69-406F-881B-9F2002A48F9C}"/>
              </a:ext>
            </a:extLst>
          </p:cNvPr>
          <p:cNvSpPr/>
          <p:nvPr/>
        </p:nvSpPr>
        <p:spPr>
          <a:xfrm>
            <a:off x="7136215" y="365362"/>
            <a:ext cx="3969107" cy="369332"/>
          </a:xfrm>
          <a:prstGeom prst="rect">
            <a:avLst/>
          </a:prstGeom>
        </p:spPr>
        <p:txBody>
          <a:bodyPr wrap="square">
            <a:spAutoFit/>
          </a:bodyPr>
          <a:lstStyle/>
          <a:p>
            <a:pPr algn="ctr"/>
            <a:r>
              <a:rPr lang="nb-NO" dirty="0"/>
              <a:t>Diogenes av Sinope, ur-kyniker</a:t>
            </a:r>
          </a:p>
        </p:txBody>
      </p:sp>
    </p:spTree>
    <p:extLst>
      <p:ext uri="{BB962C8B-B14F-4D97-AF65-F5344CB8AC3E}">
        <p14:creationId xmlns:p14="http://schemas.microsoft.com/office/powerpoint/2010/main" val="399949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71CF48-4FF3-4989-8ECC-4C631BAAF5C2}"/>
              </a:ext>
            </a:extLst>
          </p:cNvPr>
          <p:cNvSpPr>
            <a:spLocks noGrp="1"/>
          </p:cNvSpPr>
          <p:nvPr>
            <p:ph type="title"/>
          </p:nvPr>
        </p:nvSpPr>
        <p:spPr>
          <a:xfrm>
            <a:off x="0" y="365362"/>
            <a:ext cx="4412974" cy="1609344"/>
          </a:xfrm>
        </p:spPr>
        <p:txBody>
          <a:bodyPr/>
          <a:lstStyle/>
          <a:p>
            <a:r>
              <a:rPr lang="nb-NO" dirty="0"/>
              <a:t>stoikerne</a:t>
            </a:r>
          </a:p>
        </p:txBody>
      </p:sp>
      <p:sp>
        <p:nvSpPr>
          <p:cNvPr id="3" name="Plassholder for innhold 2">
            <a:extLst>
              <a:ext uri="{FF2B5EF4-FFF2-40B4-BE49-F238E27FC236}">
                <a16:creationId xmlns:a16="http://schemas.microsoft.com/office/drawing/2014/main" id="{232C9A34-F665-4623-8C53-4C551BF9833D}"/>
              </a:ext>
            </a:extLst>
          </p:cNvPr>
          <p:cNvSpPr>
            <a:spLocks noGrp="1"/>
          </p:cNvSpPr>
          <p:nvPr>
            <p:ph idx="1"/>
          </p:nvPr>
        </p:nvSpPr>
        <p:spPr>
          <a:xfrm>
            <a:off x="0" y="1974706"/>
            <a:ext cx="6851374" cy="4517932"/>
          </a:xfrm>
        </p:spPr>
        <p:txBody>
          <a:bodyPr>
            <a:normAutofit fontScale="92500" lnSpcReduction="10000"/>
          </a:bodyPr>
          <a:lstStyle/>
          <a:p>
            <a:r>
              <a:rPr lang="nb-NO" sz="3600" dirty="0"/>
              <a:t>Hva er lykke?</a:t>
            </a:r>
          </a:p>
          <a:p>
            <a:pPr marL="285750" indent="-285750">
              <a:buFontTx/>
              <a:buChar char="-"/>
            </a:pPr>
            <a:r>
              <a:rPr lang="nb-NO" sz="2600" dirty="0"/>
              <a:t>Å leve i samsvar med fornuften ved å trene opp dyder </a:t>
            </a:r>
          </a:p>
          <a:p>
            <a:pPr marL="285750" indent="-285750">
              <a:buFontTx/>
              <a:buChar char="-"/>
            </a:pPr>
            <a:r>
              <a:rPr lang="nb-NO" sz="2600" dirty="0"/>
              <a:t>Å leve i samsvar med naturen</a:t>
            </a:r>
          </a:p>
          <a:p>
            <a:endParaRPr lang="nb-NO" sz="2800" dirty="0"/>
          </a:p>
          <a:p>
            <a:r>
              <a:rPr lang="nb-NO" sz="3600" dirty="0"/>
              <a:t>Hvordan oppnå lykke?</a:t>
            </a:r>
          </a:p>
          <a:p>
            <a:pPr marL="285750" indent="-285750">
              <a:buFontTx/>
              <a:buChar char="-"/>
            </a:pPr>
            <a:r>
              <a:rPr lang="nb-NO" sz="2600" dirty="0"/>
              <a:t>Lære seg forskjellen på det man kan kontrollere og det man ikke kan kontrollere, og leve deretter</a:t>
            </a:r>
          </a:p>
          <a:p>
            <a:pPr marL="285750" indent="-285750">
              <a:buFontTx/>
              <a:buChar char="-"/>
            </a:pPr>
            <a:r>
              <a:rPr lang="nb-NO" sz="2600" dirty="0"/>
              <a:t>Trening i å leve her og nå (tilstedeværelse), dødsbevissthet, daglig selvransakelse </a:t>
            </a:r>
          </a:p>
          <a:p>
            <a:endParaRPr lang="nb-NO" dirty="0"/>
          </a:p>
        </p:txBody>
      </p:sp>
      <p:sp>
        <p:nvSpPr>
          <p:cNvPr id="6" name="Rektangel 5">
            <a:extLst>
              <a:ext uri="{FF2B5EF4-FFF2-40B4-BE49-F238E27FC236}">
                <a16:creationId xmlns:a16="http://schemas.microsoft.com/office/drawing/2014/main" id="{2A1FAC29-7D9E-4D02-BEA4-9B7138456E9A}"/>
              </a:ext>
            </a:extLst>
          </p:cNvPr>
          <p:cNvSpPr/>
          <p:nvPr/>
        </p:nvSpPr>
        <p:spPr>
          <a:xfrm>
            <a:off x="7373537" y="365362"/>
            <a:ext cx="4063089" cy="369332"/>
          </a:xfrm>
          <a:prstGeom prst="rect">
            <a:avLst/>
          </a:prstGeom>
        </p:spPr>
        <p:txBody>
          <a:bodyPr wrap="square">
            <a:spAutoFit/>
          </a:bodyPr>
          <a:lstStyle/>
          <a:p>
            <a:pPr algn="ctr"/>
            <a:r>
              <a:rPr lang="nb-NO" dirty="0"/>
              <a:t>Markus Aurelius, keiserfilosofen</a:t>
            </a:r>
          </a:p>
        </p:txBody>
      </p:sp>
      <p:pic>
        <p:nvPicPr>
          <p:cNvPr id="7" name="Plassholder for bilde 4">
            <a:extLst>
              <a:ext uri="{FF2B5EF4-FFF2-40B4-BE49-F238E27FC236}">
                <a16:creationId xmlns:a16="http://schemas.microsoft.com/office/drawing/2014/main" id="{04507AD4-3412-497D-A708-318A70427236}"/>
              </a:ext>
            </a:extLst>
          </p:cNvPr>
          <p:cNvPicPr>
            <a:picLocks noChangeAspect="1"/>
          </p:cNvPicPr>
          <p:nvPr/>
        </p:nvPicPr>
        <p:blipFill>
          <a:blip r:embed="rId2"/>
          <a:srcRect l="29797" r="29797"/>
          <a:stretch>
            <a:fillRect/>
          </a:stretch>
        </p:blipFill>
        <p:spPr>
          <a:xfrm>
            <a:off x="7456740" y="795131"/>
            <a:ext cx="3979886" cy="5545926"/>
          </a:xfrm>
          <a:prstGeom prst="rect">
            <a:avLst/>
          </a:prstGeom>
        </p:spPr>
      </p:pic>
    </p:spTree>
    <p:extLst>
      <p:ext uri="{BB962C8B-B14F-4D97-AF65-F5344CB8AC3E}">
        <p14:creationId xmlns:p14="http://schemas.microsoft.com/office/powerpoint/2010/main" val="36851199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etype">
  <a:themeElements>
    <a:clrScheme name="Tre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re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TM03090434[[fn=Tretype]]</Template>
  <TotalTime>9082</TotalTime>
  <Words>3002</Words>
  <Application>Microsoft Office PowerPoint</Application>
  <PresentationFormat>Widescreen</PresentationFormat>
  <Paragraphs>340</Paragraphs>
  <Slides>38</Slides>
  <Notes>1</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38</vt:i4>
      </vt:variant>
    </vt:vector>
  </HeadingPairs>
  <TitlesOfParts>
    <vt:vector size="47" baseType="lpstr">
      <vt:lpstr>Arial</vt:lpstr>
      <vt:lpstr>Calibri</vt:lpstr>
      <vt:lpstr>Matura MT Script Capitals</vt:lpstr>
      <vt:lpstr>Rockwell</vt:lpstr>
      <vt:lpstr>Rockwell Condensed</vt:lpstr>
      <vt:lpstr>Rockwell Extra Bold</vt:lpstr>
      <vt:lpstr>Times New Roman</vt:lpstr>
      <vt:lpstr>Wingdings</vt:lpstr>
      <vt:lpstr>Tretype</vt:lpstr>
      <vt:lpstr>Livsmestring i Religion og etikk</vt:lpstr>
      <vt:lpstr>Innholdsfortegnelse:</vt:lpstr>
      <vt:lpstr>Hva er livsmestring?</vt:lpstr>
      <vt:lpstr>Eksempler Fra filosofihistorien</vt:lpstr>
      <vt:lpstr>Filosofien (I) – sokrates og etikk</vt:lpstr>
      <vt:lpstr>Etikk – Mer enn bare spekulasjon</vt:lpstr>
      <vt:lpstr>Filosofien (II) – De sokratiske skolene</vt:lpstr>
      <vt:lpstr>kynikerne</vt:lpstr>
      <vt:lpstr>stoikerne</vt:lpstr>
      <vt:lpstr>epikureerne</vt:lpstr>
      <vt:lpstr>Øvelse 1 – Asketisk-filosofiske øvelser</vt:lpstr>
      <vt:lpstr>Øvelse 1 – stoiske øvelser</vt:lpstr>
      <vt:lpstr>Intermezzo (I): Hvorfor er denne karen så populær blant unge menn?</vt:lpstr>
      <vt:lpstr>Mental fleksibilitet &amp;  emosjonell intelligens</vt:lpstr>
      <vt:lpstr>Eksempler Fra religionshistorien</vt:lpstr>
      <vt:lpstr>Sjamanisme</vt:lpstr>
      <vt:lpstr>Askese</vt:lpstr>
      <vt:lpstr>Øvelse 2 – Endorfinfaste</vt:lpstr>
      <vt:lpstr>Mystikken</vt:lpstr>
      <vt:lpstr>Indias Mystikk (I) – Yoga</vt:lpstr>
      <vt:lpstr>Øvelse 3 – pranayama</vt:lpstr>
      <vt:lpstr>Indias Mystikk (II) – meditasjon</vt:lpstr>
      <vt:lpstr>Øvelse 4 – trening i empati</vt:lpstr>
      <vt:lpstr>Tonglen</vt:lpstr>
      <vt:lpstr>Kristendommens Mystikk – kontemplativ bønn</vt:lpstr>
      <vt:lpstr>Øvelse 5 – lectio divinae</vt:lpstr>
      <vt:lpstr>PowerPoint-presentasjon</vt:lpstr>
      <vt:lpstr>Caritas abundat in omnia</vt:lpstr>
      <vt:lpstr>Islamsk mystikk – sufismen</vt:lpstr>
      <vt:lpstr>Buddhismens  rett tale</vt:lpstr>
      <vt:lpstr>Øvelse 6 – disiplinering av talen</vt:lpstr>
      <vt:lpstr>    SISTE ØVELSE!</vt:lpstr>
      <vt:lpstr>Øvelse 7 – Retrospeksjon</vt:lpstr>
      <vt:lpstr>Oppsummering</vt:lpstr>
      <vt:lpstr>Refleksjoner for klasserommet</vt:lpstr>
      <vt:lpstr>PowerPoint-presentasjon</vt:lpstr>
      <vt:lpstr>Anbefalt litteratur </vt:lpstr>
      <vt:lpstr>Fra meditasjonsforskningsfronten (pr. 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Livsmestring i Religion og etikk</dc:title>
  <dc:creator>Knut Dæhli</dc:creator>
  <cp:lastModifiedBy>Knut Dæhli</cp:lastModifiedBy>
  <cp:revision>132</cp:revision>
  <dcterms:created xsi:type="dcterms:W3CDTF">2019-02-02T19:39:45Z</dcterms:created>
  <dcterms:modified xsi:type="dcterms:W3CDTF">2019-05-03T09:52:30Z</dcterms:modified>
</cp:coreProperties>
</file>