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13" r:id="rId40"/>
    <p:sldId id="314" r:id="rId41"/>
    <p:sldId id="315" r:id="rId42"/>
    <p:sldId id="316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jbVu2T0dvNASicNMMRY2+qefQt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8" d="100"/>
          <a:sy n="28" d="100"/>
        </p:scale>
        <p:origin x="321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pnow.com/article/simple-strategies-for-combating-microaggressions-in-the-workplac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ywellmind.com/what-are-microaggressions-484351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atimes.com/lifestyle/story/2021-06-01/what-is-a-microagression-how-to-address-subtle-racism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pnow.com/article/simple-strategies-for-combating-microaggressions-in-the-workplac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forjustice.org/magazine/fall-2015/extreme-prejudic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bcnews.go.com/ABC_Univision/ABC_Univision/native-american-imagery-appropriation-redskins-disrespectful/story?id=20286034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discrimination-affects-employee-productivity-mohit-sehrawa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nu.s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neteurope.org/the-other-pandemic-systemic-racism-and-its-consequence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ampanje.com/medier/2022/03/her-er-de-mest-leste-nettavisene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tenposten.no/norge/i/0Gav1g/braathen-sier-han-planla-kongsberg-angrepet-i-fire-maaneder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rekte.vg.no/kongsberg-angrepet/news/gjerningsmannen-er-en-konvertitt-til-islam.I-4LJMXNv?utm_source=vgfront&amp;utm_content=hovedlopet_row3_pos1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news/en/headlines/world/20200611STO81006/meps-condemn-racism-and-police-violence-in-debate-on-george-floyd-s-deat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skersonen.no/innvandring-kronikk-meninger/debatten-om-strukturell-rasisme-er-langt-mer-polarisert-enn-den-behover-a-vaere/181390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news/en/headlines/world/20200611STO81006/meps-condemn-racism-and-police-violence-in-debate-on-george-floyd-s-death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skersonen.no/innvandring-kronikk-meninger/debatten-om-strukturell-rasisme-er-langt-mer-polarisert-enn-den-behover-a-vaere/181390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science-nature/disturbing-resilience-scientific-racism-180972243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a1d75237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a1d75237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https://www.acepnow.com/article/simple-strategies-for-combating-microaggressions-in-the-workplace/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1ed322e1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21ed322e1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1: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https://www.verywellmind.com/what-are-microaggressions-4843519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2: </a:t>
            </a:r>
            <a:r>
              <a:rPr lang="no" u="sng">
                <a:solidFill>
                  <a:schemeClr val="hlink"/>
                </a:solidFill>
                <a:hlinkClick r:id="rId4"/>
              </a:rPr>
              <a:t>https://www.latimes.com/lifestyle/story/2021-06-01/what-is-a-microagression-how-to-address-subtle-racism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1ed322e1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1ed322e1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https://www.acepnow.com/article/simple-strategies-for-combating-microaggressions-in-the-workplace/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1ed322e1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21ed322e1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1: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https://www.learningforjustice.org/magazine/fall-2015/extreme-prejudice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2: </a:t>
            </a:r>
            <a:r>
              <a:rPr lang="no" u="sng">
                <a:solidFill>
                  <a:schemeClr val="hlink"/>
                </a:solidFill>
                <a:hlinkClick r:id="rId4"/>
              </a:rPr>
              <a:t>https://abcnews.go.com/ABC_Univision/ABC_Univision/native-american-imagery-appropriation-redskins-disrespectful/story?id=20286034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1a1d75237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1a1d75237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https://www.linkedin.com/pulse/discrimination-affects-employee-productivity-mohit-sehrawat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21ed322e1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21ed322e1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1ed322e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21ed322e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1ed322e1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21ed322e1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https://www.emanu.se/</a:t>
            </a:r>
            <a:r>
              <a:rPr lang="no"/>
              <a:t> (Equality Hurdles)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1ed322e1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21ed322e1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https://equineteurope.org/the-other-pandemic-systemic-racism-and-its-consequences/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a1d75237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1a1d75237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1ed322e1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21ed322e1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2e2f18de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2e2f18de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1ed322e1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21ed322e1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https://snl.no/kildekritikk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Clickbait =</a:t>
            </a:r>
            <a:r>
              <a:rPr lang="no" sz="1200"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no" sz="12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skrive sensasjonelle eller villedende overskrifter for å tiltrekke klikk på et innhold.”</a:t>
            </a: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Forkynnelse </a:t>
            </a:r>
            <a:r>
              <a:rPr lang="no" sz="1200" b="1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= “</a:t>
            </a:r>
            <a:r>
              <a:rPr lang="no" sz="1200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det å formidle, fortelle eller overbevise om et religiøst budskap” — </a:t>
            </a:r>
            <a:r>
              <a:rPr lang="no" sz="1200" b="1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forbudt med forkynnelse i skolen siden 1969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1ed322e1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21ed322e1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Clickbait =</a:t>
            </a:r>
            <a:r>
              <a:rPr lang="no" sz="1200"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no" sz="12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skrive sensasjonelle eller villedende overskrifter for å tiltrekke klikk på et innhold.”</a:t>
            </a: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Forkynnelse </a:t>
            </a:r>
            <a:r>
              <a:rPr lang="no" sz="1200" b="1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= “</a:t>
            </a:r>
            <a:r>
              <a:rPr lang="no" sz="1200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det å formidle, fortelle eller overbevise om et religiøst budskap” — </a:t>
            </a:r>
            <a:r>
              <a:rPr lang="no" sz="1200" b="1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forbudt med forkynnelse i skolen siden 1969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1200">
                <a:solidFill>
                  <a:srgbClr val="2D2D2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Kilde: Kantar Forbruker &amp; Media (Kantar Online 12 år+). eAviser inngår for avisene i </a:t>
            </a:r>
            <a:r>
              <a:rPr lang="no" sz="1200" u="sng">
                <a:solidFill>
                  <a:schemeClr val="hlink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https://kampanje.com/medier/2022/03/her-er-de-mest-leste-nettavisene/</a:t>
            </a:r>
            <a:endParaRPr sz="1200">
              <a:solidFill>
                <a:srgbClr val="2D2D2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D2D2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Kulturdepartementet. (2020). </a:t>
            </a:r>
            <a:r>
              <a:rPr lang="no" sz="839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mot diskriminering av og hat mot muslimer 2020-2023</a:t>
            </a: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(Publikasjonskode: V-1020 B). Hentet fra</a:t>
            </a:r>
            <a:r>
              <a:rPr lang="no" sz="839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839" u="sng">
                <a:solidFill>
                  <a:srgbClr val="3D459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2c790f2e9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22c790f2e9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Kulturdepartementet. (2020). </a:t>
            </a:r>
            <a:r>
              <a:rPr lang="no" sz="839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mot diskriminering av og hat mot muslimer 2020-2023</a:t>
            </a: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(Publikasjonskode: V-1020 B). Hentet fra</a:t>
            </a:r>
            <a:r>
              <a:rPr lang="no" sz="839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839" u="sng">
                <a:solidFill>
                  <a:srgbClr val="3D459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https://www.aftenposten.no/norge/i/0Gav1g/braathen-sier-han-planla-kongsberg-angrepet-i-fire-maaneder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no" sz="83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Bjarstaad; J. Y. (14.10.2021). </a:t>
            </a:r>
            <a:r>
              <a:rPr lang="no" sz="839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Gjerningsmannen er en konvertitt til Islam</a:t>
            </a:r>
            <a:r>
              <a:rPr lang="no" sz="83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Hentet 13.10.2021 fra:	</a:t>
            </a:r>
            <a:endParaRPr sz="83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no" sz="839" u="sng">
                <a:solidFill>
                  <a:srgbClr val="3D4594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https://direkte.vg.no/kongsberg-angrepet/news/gjerningsmannen-er-en-konvertitt-til-islam.I-4LJMXNv?utm_source=vgfront&amp;utm_content=hovedlopet_row3_pos1</a:t>
            </a:r>
            <a:endParaRPr sz="83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c790f2e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22c790f2e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Kulturdepartementet. (2020). </a:t>
            </a:r>
            <a:r>
              <a:rPr lang="no" sz="839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mot diskriminering av og hat mot muslimer 2020-2023</a:t>
            </a: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(Publikasjonskode: V-1020 B). Hentet fra</a:t>
            </a:r>
            <a:r>
              <a:rPr lang="no" sz="839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839" u="sng">
                <a:solidFill>
                  <a:srgbClr val="3D459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2c5d7189a1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22c5d7189a1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Kulturdepartementet. (2020). </a:t>
            </a:r>
            <a:r>
              <a:rPr lang="no" sz="839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mot diskriminering av og hat mot muslimer 2020-2023</a:t>
            </a:r>
            <a:r>
              <a:rPr lang="no" sz="83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(Publikasjonskode: V-1020 B). Hentet fra</a:t>
            </a:r>
            <a:r>
              <a:rPr lang="no" sz="839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839" u="sng">
                <a:solidFill>
                  <a:srgbClr val="3D459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1200">
                <a:solidFill>
                  <a:srgbClr val="202124"/>
                </a:solidFill>
              </a:rPr>
              <a:t>Hvis en kilde har et</a:t>
            </a:r>
            <a:r>
              <a:rPr lang="no" sz="1200" u="sng">
                <a:solidFill>
                  <a:srgbClr val="202124"/>
                </a:solidFill>
              </a:rPr>
              <a:t> innenfraperspektiv,</a:t>
            </a:r>
            <a:r>
              <a:rPr lang="no" sz="1200">
                <a:solidFill>
                  <a:srgbClr val="202124"/>
                </a:solidFill>
              </a:rPr>
              <a:t> betyr det at </a:t>
            </a:r>
            <a:r>
              <a:rPr lang="no" sz="1200" b="1">
                <a:solidFill>
                  <a:srgbClr val="202124"/>
                </a:solidFill>
              </a:rPr>
              <a:t>den beskriver religionen eller livssynet fra innsiden</a:t>
            </a:r>
            <a:r>
              <a:rPr lang="no" sz="1200">
                <a:solidFill>
                  <a:srgbClr val="202124"/>
                </a:solidFill>
              </a:rPr>
              <a:t>. Et eksempel kan være en hindu som forteller om sine egne tanker og følelser rundt sin religion. I et </a:t>
            </a:r>
            <a:r>
              <a:rPr lang="no" sz="1200" u="sng">
                <a:solidFill>
                  <a:srgbClr val="202124"/>
                </a:solidFill>
              </a:rPr>
              <a:t>utenfraperspektiv</a:t>
            </a:r>
            <a:r>
              <a:rPr lang="no" sz="1200">
                <a:solidFill>
                  <a:srgbClr val="202124"/>
                </a:solidFill>
              </a:rPr>
              <a:t> beskriver man religionene og livssynene med et ståsted utenfor.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27c63a8de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227c63a8de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1200">
                <a:solidFill>
                  <a:srgbClr val="202124"/>
                </a:solidFill>
              </a:rPr>
              <a:t>Hvis en kilde har et</a:t>
            </a:r>
            <a:r>
              <a:rPr lang="no" sz="1200" u="sng">
                <a:solidFill>
                  <a:srgbClr val="202124"/>
                </a:solidFill>
              </a:rPr>
              <a:t> innenfraperspektiv,</a:t>
            </a:r>
            <a:r>
              <a:rPr lang="no" sz="1200">
                <a:solidFill>
                  <a:srgbClr val="202124"/>
                </a:solidFill>
              </a:rPr>
              <a:t> betyr det at </a:t>
            </a:r>
            <a:r>
              <a:rPr lang="no" sz="1200" b="1">
                <a:solidFill>
                  <a:srgbClr val="202124"/>
                </a:solidFill>
              </a:rPr>
              <a:t>den beskriver religionen eller livssynet fra innsiden</a:t>
            </a:r>
            <a:r>
              <a:rPr lang="no" sz="1200">
                <a:solidFill>
                  <a:srgbClr val="202124"/>
                </a:solidFill>
              </a:rPr>
              <a:t>. Et eksempel kan være en hindu som forteller om sine egne tanker og følelser rundt sin religion. I et </a:t>
            </a:r>
            <a:r>
              <a:rPr lang="no" sz="1200" u="sng">
                <a:solidFill>
                  <a:srgbClr val="202124"/>
                </a:solidFill>
              </a:rPr>
              <a:t>utenfraperspektiv</a:t>
            </a:r>
            <a:r>
              <a:rPr lang="no" sz="1200">
                <a:solidFill>
                  <a:srgbClr val="202124"/>
                </a:solidFill>
              </a:rPr>
              <a:t> beskriver man religionene og livssynene med et ståsted utenfor.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a1d75237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1a1d75237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21ed322e1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21ed322e1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5f42321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5f42321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1ed322e1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1ed322e1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1a1d75237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1a1d75237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1: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https://www.europarl.europa.eu/news/en/headlines/world/20200611STO81006/meps-condemn-racism-and-police-violence-in-debate-on-george-floyd-s-death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2: </a:t>
            </a:r>
            <a:r>
              <a:rPr lang="no" u="sng">
                <a:solidFill>
                  <a:schemeClr val="hlink"/>
                </a:solidFill>
                <a:hlinkClick r:id="rId4"/>
              </a:rPr>
              <a:t>https://forskersonen.no/innvandring-kronikk-meninger/debatten-om-strukturell-rasisme-er-langt-mer-polarisert-enn-den-behover-a-vaere/1813909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1ed322e1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21ed322e1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1: </a:t>
            </a:r>
            <a:r>
              <a:rPr lang="no" u="sng">
                <a:solidFill>
                  <a:schemeClr val="hlink"/>
                </a:solidFill>
                <a:hlinkClick r:id="rId3"/>
              </a:rPr>
              <a:t>https://www.europarl.europa.eu/news/en/headlines/world/20200611STO81006/meps-condemn-racism-and-police-violence-in-debate-on-george-floyd-s-death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 2: </a:t>
            </a:r>
            <a:r>
              <a:rPr lang="no" u="sng">
                <a:solidFill>
                  <a:schemeClr val="hlink"/>
                </a:solidFill>
                <a:hlinkClick r:id="rId4"/>
              </a:rPr>
              <a:t>https://forskersonen.no/innvandring-kronikk-meninger/debatten-om-strukturell-rasisme-er-langt-mer-polarisert-enn-den-behover-a-vaere/1813909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1a1d75237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1a1d75237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u="sng">
                <a:solidFill>
                  <a:schemeClr val="hlink"/>
                </a:solidFill>
                <a:hlinkClick r:id="rId3"/>
              </a:rPr>
              <a:t>https://www.smithsonianmag.com/science-nature/disturbing-resilience-scientific-racism-180972243/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111ff1ba94_0_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2111ff1ba94_0_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2111ff1ba94_0_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111ff1ba94_0_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111ff1ba94_0_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g2111ff1ba94_0_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111ff1ba94_0_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111ff1ba94_0_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111ff1ba94_0_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11ff1ba94_0_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111ff1ba94_0_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g2111ff1ba94_0_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g2111ff1ba94_0_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111ff1ba94_0_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111ff1ba94_0_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111ff1ba94_0_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g2111ff1ba94_0_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g2111ff1ba94_0_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111ff1ba94_0_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g2111ff1ba94_0_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111ff1ba94_0_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2111ff1ba94_0_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g2111ff1ba94_0_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g2111ff1ba94_0_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2111ff1ba94_0_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111ff1ba94_0_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2111ff1ba94_0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111ff1ba94_0_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2111ff1ba94_0_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2111ff1ba94_0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ovdata.no/lov/2017-06-16-51/%C2%A7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skning.no/arbeid-institutt-for-samfunnsforskning-ledelse-og-organisasjon/vanskeligere-a-fa-jobbintervju-med-utenlandsk-navn/731093" TargetMode="External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rk.no/osloogviken/elever-med-innvandrerbakgrunn-sliter-med-a-fa-laereplass-1.16338830" TargetMode="External"/><Relationship Id="rId5" Type="http://schemas.openxmlformats.org/officeDocument/2006/relationships/hyperlink" Target="https://www.ao.no/uten-lands-klin-gen-de-navn-fikk-mest-stryk/s/5-128-177172" TargetMode="External"/><Relationship Id="rId4" Type="http://schemas.openxmlformats.org/officeDocument/2006/relationships/hyperlink" Target="https://www.nrk.no/sapmi/3-av-4-unge-samer-har-opplevd-diskriminering-_-tallene-overrasker-ikke-den-samiske-youtuberen-1.1532538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GLOBAL-RACE/USA/nmopajawjva/#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tenposten.no/norge/i/XqWR7b/fem-personer-ble-drept-og-tre-er-skadet-i-kongsberg-opplyser-politie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s_0JJECvs&amp;ab_channel=Karp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hyperlink" Target="http://www.youtube.com/watch?v=Qns_0JJECv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s_0JJECvs&amp;ab_channel=Karp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forskning.no/arbeid-institutt-for-samfunnsforskning-ledelse-og-organisasjon/vanskeligere-a-fa-jobbintervju-med-utenlandsk-navn/731093" TargetMode="External"/><Relationship Id="rId3" Type="http://schemas.openxmlformats.org/officeDocument/2006/relationships/hyperlink" Target="https://www.nrk.no/osloogviken/norske-muslimer-reagerer-pa-politiets-islam-kommentar-etter-kongsberg-drapene-1.15691351" TargetMode="External"/><Relationship Id="rId7" Type="http://schemas.openxmlformats.org/officeDocument/2006/relationships/hyperlink" Target="https://genius.com/Karpe-den-islamske-elefanten-lyrics" TargetMode="External"/><Relationship Id="rId12" Type="http://schemas.openxmlformats.org/officeDocument/2006/relationships/hyperlink" Target="https://www.nettavisen.no/nyheter/slik-forklarer-espen-andersen-brathen-de-fem-kongsberg-drapene/s/12-95-3424277934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ftenposten.no/norge/i/0Gav1g/braathen-sier-han-planla-kongsberg-angrepet-i-fire-maaneder" TargetMode="External"/><Relationship Id="rId11" Type="http://schemas.openxmlformats.org/officeDocument/2006/relationships/hyperlink" Target="https://www.vg.no/nyheter/innenriks/i/Qy9reR/reagerer-paa-konverteringsfokus-etter-kongsberg-angrepet" TargetMode="External"/><Relationship Id="rId5" Type="http://schemas.openxmlformats.org/officeDocument/2006/relationships/hyperlink" Target="https://www.nrk.no/osloogviken/elever-med-innvandrerbakgrunn-sliter-med-a-fa-laereplass-1.16338830" TargetMode="External"/><Relationship Id="rId10" Type="http://schemas.openxmlformats.org/officeDocument/2006/relationships/hyperlink" Target="https://graphics.reuters.com/GLOBAL-RACE/USA/nmopajawjva/#0" TargetMode="External"/><Relationship Id="rId4" Type="http://schemas.openxmlformats.org/officeDocument/2006/relationships/hyperlink" Target="https://direkte.vg.no/kongsberg-angrepet/news/gjerningsmannen-er-en-konvertitt-til-islam.I-4LJMXNv?utm_source=vgfront&amp;utm_content=hovedlopet_row3_pos1" TargetMode="External"/><Relationship Id="rId9" Type="http://schemas.openxmlformats.org/officeDocument/2006/relationships/hyperlink" Target="https://www.nrk.no/sapmi/3-av-4-unge-samer-har-opplevd-diskriminering-_-tallene-overrasker-ikke-den-samiske-youtuberen-1.15325388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snl.no/kildekritikk" TargetMode="External"/><Relationship Id="rId3" Type="http://schemas.openxmlformats.org/officeDocument/2006/relationships/hyperlink" Target="https://www.youtube.com/watch?v=Qns_0JJECvs&amp;ab_channel=Karpe" TargetMode="External"/><Relationship Id="rId7" Type="http://schemas.openxmlformats.org/officeDocument/2006/relationships/hyperlink" Target="https://www.nrk.no/informasjon/slik-er-nrk-organisert-1.6511619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rk.no/osloogviken/muslimer-trakassert-etter-22.juli-1.8043506" TargetMode="External"/><Relationship Id="rId11" Type="http://schemas.openxmlformats.org/officeDocument/2006/relationships/hyperlink" Target="https://ndla.no/nb/subject:1:058bdbdb-aa5a-4a29-88fb-45e664999417/topic:1:0c9ce0dc-3863-4e03-a2df-a1480a4e929c/topic:1:94ceef85-9325-4c6b-82fb-2434ce5e2817/resource:f49d2466-35c5-43bc-8386-1f791a5c1ac3" TargetMode="External"/><Relationship Id="rId5" Type="http://schemas.openxmlformats.org/officeDocument/2006/relationships/hyperlink" Target="https://www.aftenbladet.no/kultur/i/ovPz0/karpe-diem-tar-et-oppgjoer-med-fordommene-jesuismuslimjaevel-innvandrerdrit" TargetMode="External"/><Relationship Id="rId10" Type="http://schemas.openxmlformats.org/officeDocument/2006/relationships/hyperlink" Target="https://www.vg.no/informasjon/om-schibsted" TargetMode="External"/><Relationship Id="rId4" Type="http://schemas.openxmlformats.org/officeDocument/2006/relationships/hyperlink" Target="https://www.regjeringen.no" TargetMode="External"/><Relationship Id="rId9" Type="http://schemas.openxmlformats.org/officeDocument/2006/relationships/hyperlink" Target="https://www.ao.no/uten-lands-klin-gen-de-navn-fikk-mest-stryk/s/5-128-17717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times.com/lifestyle/story/2021-06-01/what-is-a-microagression-how-to-address-subtle-racism" TargetMode="External"/><Relationship Id="rId3" Type="http://schemas.openxmlformats.org/officeDocument/2006/relationships/hyperlink" Target="https://www.europarl.europa.eu/news/en/headlines/world/20200611STO81006/meps-condemn-racism-and-police-violence-in-debate-on-george-floyd-s-death" TargetMode="External"/><Relationship Id="rId7" Type="http://schemas.openxmlformats.org/officeDocument/2006/relationships/hyperlink" Target="https://www.verywellmind.com/what-are-microaggressions-484351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cepnow.com/article/simple-strategies-for-combating-microaggressions-in-the-workplace/" TargetMode="External"/><Relationship Id="rId11" Type="http://schemas.openxmlformats.org/officeDocument/2006/relationships/hyperlink" Target="https://equineteurope.org/the-other-pandemic-systemic-racism-and-its-consequences/" TargetMode="External"/><Relationship Id="rId5" Type="http://schemas.openxmlformats.org/officeDocument/2006/relationships/hyperlink" Target="https://www.smithsonianmag.com/science-nature/disturbing-resilience-scientific-racism-180972243/" TargetMode="External"/><Relationship Id="rId10" Type="http://schemas.openxmlformats.org/officeDocument/2006/relationships/hyperlink" Target="https://www.emanu.se/" TargetMode="External"/><Relationship Id="rId4" Type="http://schemas.openxmlformats.org/officeDocument/2006/relationships/hyperlink" Target="https://forskersonen.no/innvandring-kronikk-meninger/debatten-om-strukturell-rasisme-er-langt-mer-polarisert-enn-den-behover-a-vaere/1813909" TargetMode="External"/><Relationship Id="rId9" Type="http://schemas.openxmlformats.org/officeDocument/2006/relationships/hyperlink" Target="https://www.linkedin.com/pulse/discrimination-affects-employee-productivity-mohit-sehrawa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25" y="161400"/>
            <a:ext cx="2356448" cy="47344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2722500" y="1804009"/>
            <a:ext cx="4672500" cy="1348031"/>
          </a:xfrm>
          <a:prstGeom prst="rect">
            <a:avLst/>
          </a:prstGeom>
          <a:solidFill>
            <a:srgbClr val="FFFFFF">
              <a:alpha val="36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20"/>
              <a:buNone/>
            </a:pPr>
            <a:r>
              <a:rPr lang="no" sz="3280" b="1" dirty="0">
                <a:solidFill>
                  <a:srgbClr val="D64E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ISLAM I MEDIA OG POPULÆRKULTUR</a:t>
            </a:r>
            <a:endParaRPr sz="3280" b="1" dirty="0">
              <a:solidFill>
                <a:srgbClr val="D64E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20"/>
              <a:buNone/>
            </a:pPr>
            <a:r>
              <a:rPr lang="no" sz="1000" b="1" dirty="0">
                <a:solidFill>
                  <a:srgbClr val="D64E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 Kapittel 3, 25, 27 –</a:t>
            </a:r>
            <a:endParaRPr sz="1000" b="1" dirty="0">
              <a:solidFill>
                <a:srgbClr val="D64E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375" y="1474763"/>
            <a:ext cx="1852626" cy="18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315" y="2789268"/>
            <a:ext cx="1105464" cy="61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7689" y="2788491"/>
            <a:ext cx="623386" cy="6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405" y="1929231"/>
            <a:ext cx="555300" cy="5532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6840" y="1622287"/>
            <a:ext cx="1565061" cy="11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9339" y="933261"/>
            <a:ext cx="623384" cy="61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1754" y="999466"/>
            <a:ext cx="555231" cy="5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3405" y="3652129"/>
            <a:ext cx="623384" cy="61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a1d75237e_0_50"/>
          <p:cNvSpPr txBox="1">
            <a:spLocks noGrp="1"/>
          </p:cNvSpPr>
          <p:nvPr>
            <p:ph type="title"/>
          </p:nvPr>
        </p:nvSpPr>
        <p:spPr>
          <a:xfrm>
            <a:off x="311700" y="169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1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</a:t>
            </a:r>
            <a:r>
              <a:rPr lang="no" sz="312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mikroaggresjoner</a:t>
            </a:r>
            <a:r>
              <a:rPr lang="no" sz="31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1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g21a1d75237e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100" y="2615375"/>
            <a:ext cx="5107340" cy="252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21ed322e16_0_56"/>
          <p:cNvSpPr txBox="1">
            <a:spLocks noGrp="1"/>
          </p:cNvSpPr>
          <p:nvPr>
            <p:ph type="title"/>
          </p:nvPr>
        </p:nvSpPr>
        <p:spPr>
          <a:xfrm>
            <a:off x="-1446325" y="421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0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Mikroaggresjoner</a:t>
            </a:r>
            <a:endParaRPr sz="30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g221ed322e16_0_56"/>
          <p:cNvSpPr txBox="1">
            <a:spLocks noGrp="1"/>
          </p:cNvSpPr>
          <p:nvPr>
            <p:ph type="body" idx="1"/>
          </p:nvPr>
        </p:nvSpPr>
        <p:spPr>
          <a:xfrm>
            <a:off x="311700" y="1230800"/>
            <a:ext cx="52929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Mistenksomme </a:t>
            </a:r>
            <a:r>
              <a:rPr lang="no" sz="1600" b="1" i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blikk</a:t>
            </a: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aggressive </a:t>
            </a:r>
            <a:r>
              <a:rPr lang="no" sz="1600" b="1" i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kommentarer</a:t>
            </a: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og gestikulerende </a:t>
            </a:r>
            <a:r>
              <a:rPr lang="no" sz="1600" b="1" i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kroppsspråk</a:t>
            </a: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handlinger som stikker.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Mange motiveres av fordommer og negative holdninger til personer som skyldes deres antatte kulturelle, religiøse, etniske bakgrunn, deres kjønnsuttrykk, seksuelle legning eller funksjonshemning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no" sz="16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Små </a:t>
            </a: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uttrykk → stor effekt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-"/>
            </a:pPr>
            <a:r>
              <a:rPr lang="n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Å kunne ta andres perspektiv = viktig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g221ed322e16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600" y="304850"/>
            <a:ext cx="3234600" cy="21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21ed322e16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000" y="2543325"/>
            <a:ext cx="3234600" cy="2310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1ed322e16_0_115"/>
          <p:cNvSpPr txBox="1">
            <a:spLocks noGrp="1"/>
          </p:cNvSpPr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4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</a:t>
            </a:r>
            <a:r>
              <a:rPr lang="no" sz="342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fordommer</a:t>
            </a:r>
            <a:r>
              <a:rPr lang="no" sz="34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4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1ed322e16_0_38"/>
          <p:cNvSpPr txBox="1">
            <a:spLocks noGrp="1"/>
          </p:cNvSpPr>
          <p:nvPr>
            <p:ph type="title"/>
          </p:nvPr>
        </p:nvSpPr>
        <p:spPr>
          <a:xfrm>
            <a:off x="2505150" y="23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8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Fordommer</a:t>
            </a:r>
            <a:endParaRPr sz="28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g221ed322e16_0_38"/>
          <p:cNvSpPr txBox="1">
            <a:spLocks noGrp="1"/>
          </p:cNvSpPr>
          <p:nvPr>
            <p:ph type="body" idx="1"/>
          </p:nvPr>
        </p:nvSpPr>
        <p:spPr>
          <a:xfrm>
            <a:off x="4802175" y="937650"/>
            <a:ext cx="42480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500"/>
              <a:buFont typeface="Times New Roman"/>
              <a:buChar char="●"/>
            </a:pPr>
            <a:r>
              <a:rPr lang="no" sz="1500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Generaliserende negative forestillinger om enkeltindivider og grupper</a:t>
            </a:r>
            <a:endParaRPr sz="1500">
              <a:solidFill>
                <a:srgbClr val="B45F0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no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“Oss” vs. “dem”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no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Overlappende fordommer </a:t>
            </a:r>
            <a:r>
              <a:rPr lang="no" sz="13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synonym for begrepet … ?</a:t>
            </a:r>
            <a:endParaRPr sz="13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no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Konsekvenser → forhåndsdømming, diskriminering og utenforskap → polarisering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no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Viktig: reflektere over egne fordommer og være villig til å justere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n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Fordekt som komplimenter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g221ed322e16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63" y="143925"/>
            <a:ext cx="4497375" cy="235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21ed322e16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50" y="2497540"/>
            <a:ext cx="4419600" cy="248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a1d75237e_0_55"/>
          <p:cNvSpPr txBox="1">
            <a:spLocks noGrp="1"/>
          </p:cNvSpPr>
          <p:nvPr>
            <p:ph type="title"/>
          </p:nvPr>
        </p:nvSpPr>
        <p:spPr>
          <a:xfrm>
            <a:off x="311700" y="1376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2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diskriminering?</a:t>
            </a:r>
            <a:endParaRPr sz="32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g21a1d75237e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200" y="1996800"/>
            <a:ext cx="5491600" cy="31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1ed322e16_0_73"/>
          <p:cNvSpPr txBox="1">
            <a:spLocks noGrp="1"/>
          </p:cNvSpPr>
          <p:nvPr>
            <p:ph type="title"/>
          </p:nvPr>
        </p:nvSpPr>
        <p:spPr>
          <a:xfrm>
            <a:off x="311700" y="1316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2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Diskriminering</a:t>
            </a:r>
            <a:endParaRPr sz="32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g221ed322e16_0_73"/>
          <p:cNvSpPr txBox="1"/>
          <p:nvPr/>
        </p:nvSpPr>
        <p:spPr>
          <a:xfrm>
            <a:off x="840750" y="2191400"/>
            <a:ext cx="74625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“Innebærer ujevn tildeling av goder og tjenester. (Derav) får ikke enkelte grupper de samme rettighetene og mulighetene som andre i samfunnet” </a:t>
            </a:r>
            <a:r>
              <a:rPr lang="no" sz="12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(Eidhamar, mfl. s.25).</a:t>
            </a:r>
            <a:r>
              <a:rPr lang="no" sz="1900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utenforskap</a:t>
            </a:r>
            <a:endParaRPr sz="1900">
              <a:solidFill>
                <a:srgbClr val="B45F0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1ed322e16_0_16"/>
          <p:cNvSpPr txBox="1">
            <a:spLocks noGrp="1"/>
          </p:cNvSpPr>
          <p:nvPr>
            <p:ph type="title"/>
          </p:nvPr>
        </p:nvSpPr>
        <p:spPr>
          <a:xfrm>
            <a:off x="311700" y="7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Diskriminering:</a:t>
            </a:r>
            <a:endParaRPr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Lov om likestilling og forbud mot diskriminering</a:t>
            </a:r>
            <a:endParaRPr i="1">
              <a:solidFill>
                <a:srgbClr val="B45F0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3" name="Google Shape;203;g221ed322e1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125" y="1017725"/>
            <a:ext cx="7390921" cy="35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21ed322e16_0_16"/>
          <p:cNvSpPr txBox="1"/>
          <p:nvPr/>
        </p:nvSpPr>
        <p:spPr>
          <a:xfrm>
            <a:off x="1156850" y="4527900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hlinkClick r:id="rId4"/>
              </a:rPr>
              <a:t>Lov om likestilling og forbud mot diskriminering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1ed322e16_0_11"/>
          <p:cNvSpPr txBox="1">
            <a:spLocks noGrp="1"/>
          </p:cNvSpPr>
          <p:nvPr>
            <p:ph type="title"/>
          </p:nvPr>
        </p:nvSpPr>
        <p:spPr>
          <a:xfrm>
            <a:off x="5041975" y="1901650"/>
            <a:ext cx="352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7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strukturell rasisme?</a:t>
            </a:r>
            <a:endParaRPr sz="27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g221ed322e16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25" y="302775"/>
            <a:ext cx="4537950" cy="453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1ed322e16_0_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9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Strukturell rasisme</a:t>
            </a:r>
            <a:endParaRPr sz="29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g221ed322e16_0_87"/>
          <p:cNvSpPr txBox="1">
            <a:spLocks noGrp="1"/>
          </p:cNvSpPr>
          <p:nvPr>
            <p:ph type="body" idx="1"/>
          </p:nvPr>
        </p:nvSpPr>
        <p:spPr>
          <a:xfrm>
            <a:off x="311700" y="1155325"/>
            <a:ext cx="43686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“Mennesker, institusjoner og systemer kan handle rasistisk og diskriminerende ofte uten av det er intensjonen. Da pågår diskriminering i strukturene i samfunnet, i utførelsen av oppgaver, tjenester og ansettelsesprosesser”</a:t>
            </a:r>
            <a:r>
              <a:rPr lang="no" sz="15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1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(Eidhamar, mfl. s. 286).</a:t>
            </a:r>
            <a:endParaRPr sz="11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-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Diskriminering trenger ikke ha utgangspunkt i rasisme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-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Strukturelle ulikheter kan baseres på kjønn, funksjonshemning, legning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-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hvite privileger?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g221ed322e16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700" y="1170125"/>
            <a:ext cx="4158900" cy="32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a1d75237e_0_70"/>
          <p:cNvSpPr txBox="1">
            <a:spLocks noGrp="1"/>
          </p:cNvSpPr>
          <p:nvPr>
            <p:ph type="title"/>
          </p:nvPr>
        </p:nvSpPr>
        <p:spPr>
          <a:xfrm>
            <a:off x="1027800" y="213575"/>
            <a:ext cx="70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Eksempler: strukturell rasisme (fordommer→diskriminering)</a:t>
            </a:r>
            <a:endParaRPr b="1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21a1d75237e_0_70"/>
          <p:cNvSpPr txBox="1">
            <a:spLocks noGrp="1"/>
          </p:cNvSpPr>
          <p:nvPr>
            <p:ph type="body" idx="1"/>
          </p:nvPr>
        </p:nvSpPr>
        <p:spPr>
          <a:xfrm>
            <a:off x="272925" y="1345200"/>
            <a:ext cx="51594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 b="1">
                <a:solidFill>
                  <a:schemeClr val="dk1"/>
                </a:solidFill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Norge:</a:t>
            </a:r>
            <a:endParaRPr sz="1600" b="1">
              <a:solidFill>
                <a:schemeClr val="dk1"/>
              </a:solidFill>
              <a:highlight>
                <a:srgbClr val="FCE5C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no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Vanskeligere å få jobbintervju med utenlandsk navn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○"/>
            </a:pPr>
            <a:r>
              <a:rPr lang="no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Norsk utdanning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○"/>
            </a:pPr>
            <a:r>
              <a:rPr lang="no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Like god CV som andre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3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no" sz="1400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3 av 4 unge samer har opplevd diskriminering – tallene overrasker ikke den samiske youtuberen – NRK Sápmi</a:t>
            </a:r>
            <a:endParaRPr sz="1400">
              <a:solidFill>
                <a:srgbClr val="0616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385"/>
              </a:lnSpc>
              <a:spcBef>
                <a:spcPts val="0"/>
              </a:spcBef>
              <a:spcAft>
                <a:spcPts val="0"/>
              </a:spcAft>
              <a:buClr>
                <a:srgbClr val="061629"/>
              </a:buClr>
              <a:buSzPts val="1400"/>
              <a:buFont typeface="Times New Roman"/>
              <a:buChar char="●"/>
            </a:pPr>
            <a:r>
              <a:rPr lang="no" sz="1400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Oslo-kandidater til Stortinget med navn som klinger utenlandsk, ble strøket mest av sine egne velgere.</a:t>
            </a:r>
            <a:r>
              <a:rPr lang="no" sz="1400">
                <a:solidFill>
                  <a:srgbClr val="0616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0616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385"/>
              </a:lnSpc>
              <a:spcBef>
                <a:spcPts val="0"/>
              </a:spcBef>
              <a:spcAft>
                <a:spcPts val="0"/>
              </a:spcAft>
              <a:buClr>
                <a:srgbClr val="061629"/>
              </a:buClr>
              <a:buSzPts val="1400"/>
              <a:buFont typeface="Times New Roman"/>
              <a:buChar char="●"/>
            </a:pPr>
            <a:r>
              <a:rPr lang="no" sz="1400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Omar Andreas (22) endret navn for å få lærlingplass: – Ligger i bakhodet hele tiden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g21a1d75237e_0_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1100" y="1438300"/>
            <a:ext cx="3441549" cy="32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>
            <a:spLocks noGrp="1"/>
          </p:cNvSpPr>
          <p:nvPr>
            <p:ph type="title"/>
          </p:nvPr>
        </p:nvSpPr>
        <p:spPr>
          <a:xfrm>
            <a:off x="358125" y="320650"/>
            <a:ext cx="83043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r>
              <a:rPr lang="no" sz="3500" dirty="0">
                <a:latin typeface="Times New Roman"/>
                <a:ea typeface="Times New Roman"/>
                <a:cs typeface="Times New Roman"/>
                <a:sym typeface="Times New Roman"/>
              </a:rPr>
              <a:t>Planen fremover</a:t>
            </a:r>
            <a:endParaRPr sz="3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7088" y="2561825"/>
            <a:ext cx="1561126" cy="3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088" y="3083536"/>
            <a:ext cx="1372452" cy="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1362174" y="1068128"/>
            <a:ext cx="5186484" cy="8563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86" y="0"/>
                </a:moveTo>
                <a:lnTo>
                  <a:pt x="6074" y="0"/>
                </a:lnTo>
                <a:cubicBezTo>
                  <a:pt x="5902" y="0"/>
                  <a:pt x="5741" y="413"/>
                  <a:pt x="5619" y="1152"/>
                </a:cubicBezTo>
                <a:lnTo>
                  <a:pt x="3442" y="14342"/>
                </a:lnTo>
                <a:lnTo>
                  <a:pt x="2313" y="7128"/>
                </a:lnTo>
                <a:lnTo>
                  <a:pt x="1190" y="7128"/>
                </a:lnTo>
                <a:cubicBezTo>
                  <a:pt x="534" y="7128"/>
                  <a:pt x="0" y="10365"/>
                  <a:pt x="0" y="14342"/>
                </a:cubicBezTo>
                <a:lnTo>
                  <a:pt x="0" y="14342"/>
                </a:lnTo>
                <a:cubicBezTo>
                  <a:pt x="0" y="18319"/>
                  <a:pt x="534" y="21557"/>
                  <a:pt x="1190" y="21557"/>
                </a:cubicBezTo>
                <a:lnTo>
                  <a:pt x="2313" y="21557"/>
                </a:lnTo>
                <a:lnTo>
                  <a:pt x="2435" y="21600"/>
                </a:lnTo>
                <a:lnTo>
                  <a:pt x="5719" y="1695"/>
                </a:lnTo>
                <a:cubicBezTo>
                  <a:pt x="5798" y="1217"/>
                  <a:pt x="5902" y="956"/>
                  <a:pt x="6013" y="956"/>
                </a:cubicBezTo>
                <a:lnTo>
                  <a:pt x="20341" y="956"/>
                </a:lnTo>
                <a:cubicBezTo>
                  <a:pt x="20646" y="956"/>
                  <a:pt x="20890" y="2456"/>
                  <a:pt x="20890" y="4281"/>
                </a:cubicBezTo>
                <a:lnTo>
                  <a:pt x="20890" y="13755"/>
                </a:lnTo>
                <a:cubicBezTo>
                  <a:pt x="20890" y="14950"/>
                  <a:pt x="21048" y="15907"/>
                  <a:pt x="21245" y="15907"/>
                </a:cubicBezTo>
                <a:lnTo>
                  <a:pt x="21245" y="15907"/>
                </a:lnTo>
                <a:cubicBezTo>
                  <a:pt x="21442" y="15907"/>
                  <a:pt x="21600" y="14950"/>
                  <a:pt x="21600" y="13755"/>
                </a:cubicBezTo>
                <a:lnTo>
                  <a:pt x="21600" y="5541"/>
                </a:lnTo>
                <a:cubicBezTo>
                  <a:pt x="21600" y="2477"/>
                  <a:pt x="21191" y="0"/>
                  <a:pt x="20686" y="0"/>
                </a:cubicBezTo>
                <a:close/>
              </a:path>
            </a:pathLst>
          </a:custGeom>
          <a:solidFill>
            <a:srgbClr val="F7931F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1505515" y="1400282"/>
            <a:ext cx="477300" cy="1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2"/>
          <p:cNvGrpSpPr/>
          <p:nvPr/>
        </p:nvGrpSpPr>
        <p:grpSpPr>
          <a:xfrm>
            <a:off x="2818647" y="1270100"/>
            <a:ext cx="3677356" cy="338697"/>
            <a:chOff x="8921987" y="1601152"/>
            <a:chExt cx="2926200" cy="499258"/>
          </a:xfrm>
        </p:grpSpPr>
        <p:sp>
          <p:nvSpPr>
            <p:cNvPr id="74" name="Google Shape;74;p2"/>
            <p:cNvSpPr txBox="1"/>
            <p:nvPr/>
          </p:nvSpPr>
          <p:spPr>
            <a:xfrm>
              <a:off x="8921987" y="1601152"/>
              <a:ext cx="28377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b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o" sz="16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Diskriminering, rasisme og utenforskap</a:t>
              </a:r>
              <a:endParaRPr sz="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 txBox="1"/>
            <p:nvPr/>
          </p:nvSpPr>
          <p:spPr>
            <a:xfrm>
              <a:off x="8921987" y="1794110"/>
              <a:ext cx="2926200" cy="3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o" sz="900" dirty="0">
                  <a:latin typeface="Times New Roman"/>
                  <a:ea typeface="Times New Roman"/>
                  <a:cs typeface="Times New Roman"/>
                  <a:sym typeface="Times New Roman"/>
                </a:rPr>
                <a:t>Fagbegreper </a:t>
              </a:r>
              <a:endParaRPr sz="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6" name="Google Shape;76;p2"/>
          <p:cNvSpPr txBox="1"/>
          <p:nvPr/>
        </p:nvSpPr>
        <p:spPr>
          <a:xfrm>
            <a:off x="1556315" y="3780260"/>
            <a:ext cx="477300" cy="1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361500" y="1856604"/>
            <a:ext cx="5186484" cy="8563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86" y="0"/>
                </a:moveTo>
                <a:lnTo>
                  <a:pt x="6074" y="0"/>
                </a:lnTo>
                <a:cubicBezTo>
                  <a:pt x="5902" y="0"/>
                  <a:pt x="5741" y="413"/>
                  <a:pt x="5619" y="1152"/>
                </a:cubicBezTo>
                <a:lnTo>
                  <a:pt x="3442" y="14342"/>
                </a:lnTo>
                <a:lnTo>
                  <a:pt x="2313" y="7128"/>
                </a:lnTo>
                <a:lnTo>
                  <a:pt x="1190" y="7128"/>
                </a:lnTo>
                <a:cubicBezTo>
                  <a:pt x="534" y="7128"/>
                  <a:pt x="0" y="10365"/>
                  <a:pt x="0" y="14342"/>
                </a:cubicBezTo>
                <a:lnTo>
                  <a:pt x="0" y="14342"/>
                </a:lnTo>
                <a:cubicBezTo>
                  <a:pt x="0" y="18319"/>
                  <a:pt x="534" y="21557"/>
                  <a:pt x="1190" y="21557"/>
                </a:cubicBezTo>
                <a:lnTo>
                  <a:pt x="2313" y="21557"/>
                </a:lnTo>
                <a:lnTo>
                  <a:pt x="2435" y="21600"/>
                </a:lnTo>
                <a:lnTo>
                  <a:pt x="5719" y="1695"/>
                </a:lnTo>
                <a:cubicBezTo>
                  <a:pt x="5798" y="1217"/>
                  <a:pt x="5902" y="956"/>
                  <a:pt x="6013" y="956"/>
                </a:cubicBezTo>
                <a:lnTo>
                  <a:pt x="20341" y="956"/>
                </a:lnTo>
                <a:cubicBezTo>
                  <a:pt x="20646" y="956"/>
                  <a:pt x="20890" y="2456"/>
                  <a:pt x="20890" y="4281"/>
                </a:cubicBezTo>
                <a:lnTo>
                  <a:pt x="20890" y="13755"/>
                </a:lnTo>
                <a:cubicBezTo>
                  <a:pt x="20890" y="14950"/>
                  <a:pt x="21048" y="15907"/>
                  <a:pt x="21245" y="15907"/>
                </a:cubicBezTo>
                <a:lnTo>
                  <a:pt x="21245" y="15907"/>
                </a:lnTo>
                <a:cubicBezTo>
                  <a:pt x="21442" y="15907"/>
                  <a:pt x="21600" y="14950"/>
                  <a:pt x="21600" y="13755"/>
                </a:cubicBezTo>
                <a:lnTo>
                  <a:pt x="21600" y="5541"/>
                </a:lnTo>
                <a:cubicBezTo>
                  <a:pt x="21600" y="2477"/>
                  <a:pt x="21191" y="0"/>
                  <a:pt x="20686" y="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1505515" y="1446529"/>
            <a:ext cx="477300" cy="1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2754804" y="2081567"/>
            <a:ext cx="3160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b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o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kildekritikk og clickbait?</a:t>
            </a:r>
            <a:endParaRPr sz="9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361500" y="2655370"/>
            <a:ext cx="5186484" cy="8563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86" y="0"/>
                </a:moveTo>
                <a:lnTo>
                  <a:pt x="6074" y="0"/>
                </a:lnTo>
                <a:cubicBezTo>
                  <a:pt x="5902" y="0"/>
                  <a:pt x="5741" y="413"/>
                  <a:pt x="5619" y="1152"/>
                </a:cubicBezTo>
                <a:lnTo>
                  <a:pt x="3442" y="14342"/>
                </a:lnTo>
                <a:lnTo>
                  <a:pt x="2313" y="7128"/>
                </a:lnTo>
                <a:lnTo>
                  <a:pt x="1190" y="7128"/>
                </a:lnTo>
                <a:cubicBezTo>
                  <a:pt x="534" y="7128"/>
                  <a:pt x="0" y="10365"/>
                  <a:pt x="0" y="14342"/>
                </a:cubicBezTo>
                <a:lnTo>
                  <a:pt x="0" y="14342"/>
                </a:lnTo>
                <a:cubicBezTo>
                  <a:pt x="0" y="18319"/>
                  <a:pt x="534" y="21557"/>
                  <a:pt x="1190" y="21557"/>
                </a:cubicBezTo>
                <a:lnTo>
                  <a:pt x="2313" y="21557"/>
                </a:lnTo>
                <a:lnTo>
                  <a:pt x="2435" y="21600"/>
                </a:lnTo>
                <a:lnTo>
                  <a:pt x="5719" y="1695"/>
                </a:lnTo>
                <a:cubicBezTo>
                  <a:pt x="5798" y="1217"/>
                  <a:pt x="5902" y="956"/>
                  <a:pt x="6013" y="956"/>
                </a:cubicBezTo>
                <a:lnTo>
                  <a:pt x="20341" y="956"/>
                </a:lnTo>
                <a:cubicBezTo>
                  <a:pt x="20646" y="956"/>
                  <a:pt x="20890" y="2456"/>
                  <a:pt x="20890" y="4281"/>
                </a:cubicBezTo>
                <a:lnTo>
                  <a:pt x="20890" y="13755"/>
                </a:lnTo>
                <a:cubicBezTo>
                  <a:pt x="20890" y="14950"/>
                  <a:pt x="21048" y="15907"/>
                  <a:pt x="21245" y="15907"/>
                </a:cubicBezTo>
                <a:lnTo>
                  <a:pt x="21245" y="15907"/>
                </a:lnTo>
                <a:cubicBezTo>
                  <a:pt x="21442" y="15907"/>
                  <a:pt x="21600" y="14950"/>
                  <a:pt x="21600" y="13755"/>
                </a:cubicBezTo>
                <a:lnTo>
                  <a:pt x="21600" y="5541"/>
                </a:lnTo>
                <a:cubicBezTo>
                  <a:pt x="21600" y="2477"/>
                  <a:pt x="21191" y="0"/>
                  <a:pt x="20686" y="0"/>
                </a:cubicBezTo>
                <a:close/>
              </a:path>
            </a:pathLst>
          </a:custGeom>
          <a:solidFill>
            <a:srgbClr val="C13018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/>
          <p:nvPr/>
        </p:nvSpPr>
        <p:spPr>
          <a:xfrm>
            <a:off x="1391190" y="2463888"/>
            <a:ext cx="477300" cy="1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2"/>
          <p:cNvGrpSpPr/>
          <p:nvPr/>
        </p:nvGrpSpPr>
        <p:grpSpPr>
          <a:xfrm>
            <a:off x="2870616" y="2841386"/>
            <a:ext cx="3677368" cy="478842"/>
            <a:chOff x="8921966" y="1574244"/>
            <a:chExt cx="2926210" cy="705840"/>
          </a:xfrm>
        </p:grpSpPr>
        <p:sp>
          <p:nvSpPr>
            <p:cNvPr id="83" name="Google Shape;83;p2"/>
            <p:cNvSpPr txBox="1"/>
            <p:nvPr/>
          </p:nvSpPr>
          <p:spPr>
            <a:xfrm>
              <a:off x="8921966" y="1574244"/>
              <a:ext cx="28080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o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Islam</a:t>
              </a:r>
              <a:endPara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" name="Google Shape;84;p2"/>
            <p:cNvSpPr txBox="1"/>
            <p:nvPr/>
          </p:nvSpPr>
          <p:spPr>
            <a:xfrm>
              <a:off x="8921976" y="1973784"/>
              <a:ext cx="2926200" cy="3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no" sz="900">
                  <a:latin typeface="Times New Roman"/>
                  <a:ea typeface="Times New Roman"/>
                  <a:cs typeface="Times New Roman"/>
                  <a:sym typeface="Times New Roman"/>
                </a:rPr>
                <a:t>VG / NRK - </a:t>
              </a:r>
              <a:r>
                <a:rPr lang="no" sz="9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Diskusjonsoppgaver - </a:t>
              </a:r>
              <a:r>
                <a:rPr lang="no" sz="900">
                  <a:latin typeface="Times New Roman"/>
                  <a:ea typeface="Times New Roman"/>
                  <a:cs typeface="Times New Roman"/>
                  <a:sym typeface="Times New Roman"/>
                </a:rPr>
                <a:t>“Den islamske elefanten” </a:t>
              </a:r>
              <a:r>
                <a:rPr lang="no" sz="900" i="1">
                  <a:latin typeface="Times New Roman"/>
                  <a:ea typeface="Times New Roman"/>
                  <a:cs typeface="Times New Roman"/>
                  <a:sym typeface="Times New Roman"/>
                </a:rPr>
                <a:t>Karpe</a:t>
              </a:r>
              <a:endParaRPr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5" name="Google Shape;85;p2"/>
          <p:cNvSpPr txBox="1"/>
          <p:nvPr/>
        </p:nvSpPr>
        <p:spPr>
          <a:xfrm>
            <a:off x="1505515" y="4298663"/>
            <a:ext cx="477300" cy="1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7088" y="971325"/>
            <a:ext cx="1952808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7674" y="1936107"/>
            <a:ext cx="1800066" cy="5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1468125" y="1370350"/>
            <a:ext cx="6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sz="2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468125" y="2101260"/>
            <a:ext cx="6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</a:p>
        </p:txBody>
      </p:sp>
      <p:sp>
        <p:nvSpPr>
          <p:cNvPr id="95" name="Google Shape;95;p2"/>
          <p:cNvSpPr txBox="1"/>
          <p:nvPr/>
        </p:nvSpPr>
        <p:spPr>
          <a:xfrm>
            <a:off x="1503596" y="2930789"/>
            <a:ext cx="6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1ed322e16_0_98"/>
          <p:cNvSpPr txBox="1">
            <a:spLocks noGrp="1"/>
          </p:cNvSpPr>
          <p:nvPr>
            <p:ph type="title"/>
          </p:nvPr>
        </p:nvSpPr>
        <p:spPr>
          <a:xfrm>
            <a:off x="311700" y="53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Strukturell rasisme (fordommer→diskriminering)</a:t>
            </a:r>
            <a:endParaRPr b="1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g221ed322e16_0_98"/>
          <p:cNvSpPr txBox="1">
            <a:spLocks noGrp="1"/>
          </p:cNvSpPr>
          <p:nvPr>
            <p:ph type="body" idx="1"/>
          </p:nvPr>
        </p:nvSpPr>
        <p:spPr>
          <a:xfrm>
            <a:off x="5091850" y="1874550"/>
            <a:ext cx="3881100" cy="2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gjennom denne lenken om USA: </a:t>
            </a:r>
            <a:r>
              <a:rPr lang="no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Race Gap: How U.S. systemic racism plays out in Black lives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g221ed322e16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0" y="1784125"/>
            <a:ext cx="4813125" cy="23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2e2f18de62_0_5"/>
          <p:cNvSpPr txBox="1">
            <a:spLocks noGrp="1"/>
          </p:cNvSpPr>
          <p:nvPr>
            <p:ph type="title"/>
          </p:nvPr>
        </p:nvSpPr>
        <p:spPr>
          <a:xfrm>
            <a:off x="311700" y="813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9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Representasjon og mangfold</a:t>
            </a:r>
            <a:endParaRPr sz="29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g22e2f18de62_0_5"/>
          <p:cNvSpPr txBox="1">
            <a:spLocks noGrp="1"/>
          </p:cNvSpPr>
          <p:nvPr>
            <p:ph type="body" idx="1"/>
          </p:nvPr>
        </p:nvSpPr>
        <p:spPr>
          <a:xfrm>
            <a:off x="752325" y="1649875"/>
            <a:ext cx="73587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950">
                <a:solidFill>
                  <a:srgbClr val="B45F0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“Mediene </a:t>
            </a:r>
            <a:r>
              <a:rPr lang="no" sz="1950" i="1">
                <a:solidFill>
                  <a:srgbClr val="B45F0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(og populærkultur)</a:t>
            </a:r>
            <a:r>
              <a:rPr lang="no" sz="1950">
                <a:solidFill>
                  <a:srgbClr val="B45F0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skal føles relevante for alle og treffe bredt. Et mangfold av stemmer i offentligheten er en </a:t>
            </a:r>
            <a:r>
              <a:rPr lang="no" sz="1950" b="1">
                <a:solidFill>
                  <a:srgbClr val="B45F0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demokratisk forutsetning. </a:t>
            </a:r>
            <a:r>
              <a:rPr lang="no" sz="1950">
                <a:solidFill>
                  <a:srgbClr val="B45F0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Nyhetsmediene har et spesielt ansvar for at ulike syn kommer til uttrykk.”</a:t>
            </a:r>
            <a:r>
              <a:rPr lang="no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4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(Wolff-Hansen, E. S., 2020).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>
            <a:alpha val="24840"/>
          </a:srgbClr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21ed322e16_0_104"/>
          <p:cNvSpPr txBox="1">
            <a:spLocks noGrp="1"/>
          </p:cNvSpPr>
          <p:nvPr>
            <p:ph type="title"/>
          </p:nvPr>
        </p:nvSpPr>
        <p:spPr>
          <a:xfrm>
            <a:off x="311700" y="1590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5000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kildekritikk og clickbait?</a:t>
            </a:r>
            <a:endParaRPr sz="5000"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5000"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819150" y="9619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47"/>
              <a:buNone/>
            </a:pPr>
            <a:r>
              <a:rPr lang="no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vet dere om kildekritikk? </a:t>
            </a:r>
            <a:endParaRPr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47"/>
              <a:buNone/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"/>
          </p:nvPr>
        </p:nvSpPr>
        <p:spPr>
          <a:xfrm>
            <a:off x="819150" y="3158100"/>
            <a:ext cx="75057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2000">
                <a:latin typeface="Times New Roman"/>
                <a:ea typeface="Times New Roman"/>
                <a:cs typeface="Times New Roman"/>
                <a:sym typeface="Times New Roman"/>
              </a:rPr>
              <a:t>Diskuter i grupper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no" sz="2000">
                <a:latin typeface="Times New Roman"/>
                <a:ea typeface="Times New Roman"/>
                <a:cs typeface="Times New Roman"/>
                <a:sym typeface="Times New Roman"/>
              </a:rPr>
              <a:t>5 minutter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" name="Google Shape;2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675" y="1628450"/>
            <a:ext cx="2806646" cy="17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819150" y="56132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kildekritikk?</a:t>
            </a:r>
            <a:endParaRPr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5"/>
          <p:cNvSpPr txBox="1"/>
          <p:nvPr/>
        </p:nvSpPr>
        <p:spPr>
          <a:xfrm>
            <a:off x="907975" y="1317725"/>
            <a:ext cx="67494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sin aller enkleste form er kildekritikk å stille seg to kritiske spørsmål: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Hvem er aktørene bak kilden? 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Hvor troverdig er det som sies akkurat her?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Fire verdier nevnes ofte som kriterier for å vurdere informasjonens kvalitet og relevans: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no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Troverdighet: </a:t>
            </a: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 kilden til å stole på?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no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Objektivitet:</a:t>
            </a:r>
            <a:r>
              <a:rPr lang="no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 kilden nøytral?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no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Nøyaktighet:</a:t>
            </a:r>
            <a:r>
              <a:rPr lang="no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Finner du spor av juks eller slurv?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no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Egnethet: </a:t>
            </a:r>
            <a:r>
              <a:rPr lang="no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Finner du svarene du trenger?</a:t>
            </a: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6" name="Google Shape;2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64295">
            <a:off x="6394003" y="1153711"/>
            <a:ext cx="3360167" cy="21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E2169-F8AF-6C09-D30C-0D9809994515}"/>
              </a:ext>
            </a:extLst>
          </p:cNvPr>
          <p:cNvSpPr txBox="1"/>
          <p:nvPr/>
        </p:nvSpPr>
        <p:spPr>
          <a:xfrm>
            <a:off x="819150" y="4582175"/>
            <a:ext cx="5033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o" sz="1100" dirty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Orgeret (2021)</a:t>
            </a:r>
            <a:endParaRPr lang="nb-NO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819150" y="5196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Clickbait i media og populærkultur </a:t>
            </a:r>
            <a:endParaRPr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6"/>
          <p:cNvSpPr txBox="1">
            <a:spLocks noGrp="1"/>
          </p:cNvSpPr>
          <p:nvPr>
            <p:ph type="body" idx="1"/>
          </p:nvPr>
        </p:nvSpPr>
        <p:spPr>
          <a:xfrm>
            <a:off x="3199875" y="1418175"/>
            <a:ext cx="5701200" cy="3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Times New Roman"/>
              <a:buChar char="●"/>
            </a:pP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Medier (nyheter)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 fokus på positive nyheter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Kontroversielle hendelser selger → villedende overskrifter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Times New Roman"/>
              <a:buChar char="●"/>
            </a:pP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Populærkultur (film, musikk, internett, sosiale medier, osv.)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Kommersiell - tjene mest mulig penger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Fokus på det som selger (kontroverser, sex, politikk, osv.)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no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 være forkynnende - forbudt i skolen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76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Times New Roman"/>
              <a:buChar char="●"/>
            </a:pP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Viktig å tenke over aktørene bak verket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879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Times New Roman"/>
              <a:buChar char="○"/>
            </a:pP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Formål?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879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Times New Roman"/>
              <a:buChar char="○"/>
            </a:pP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Innenfra / utenfraperspektiv?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3" name="Google Shape;26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58" y="3504175"/>
            <a:ext cx="1697066" cy="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6263" y="2438213"/>
            <a:ext cx="907848" cy="9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875" y="2476700"/>
            <a:ext cx="829225" cy="8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975" y="2918663"/>
            <a:ext cx="2966426" cy="222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575" y="1281350"/>
            <a:ext cx="907826" cy="9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5575" y="1319511"/>
            <a:ext cx="829225" cy="8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1ed322e16_0_144"/>
          <p:cNvSpPr txBox="1">
            <a:spLocks noGrp="1"/>
          </p:cNvSpPr>
          <p:nvPr>
            <p:ph type="title"/>
          </p:nvPr>
        </p:nvSpPr>
        <p:spPr>
          <a:xfrm>
            <a:off x="819150" y="5196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VISAK</a:t>
            </a:r>
            <a:endParaRPr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g221ed322e16_0_144"/>
          <p:cNvSpPr txBox="1">
            <a:spLocks noGrp="1"/>
          </p:cNvSpPr>
          <p:nvPr>
            <p:ph type="body" idx="1"/>
          </p:nvPr>
        </p:nvSpPr>
        <p:spPr>
          <a:xfrm>
            <a:off x="3442800" y="1319500"/>
            <a:ext cx="5701200" cy="3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no" b="1" u="sng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esentlighet - at det er viktig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no" b="1" u="sng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dentifikasjon - at det er nært og lett for leseren å identifisere seg med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no" b="1" u="sng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ensasjon - at det er oppsiktsvekkende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no" b="1" u="sng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ktualitet - at det skjer nå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no" b="1" u="sng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no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onflikt - at det er kontroversielt / problematisk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(Eidhamar, mfl. s. 302)</a:t>
            </a:r>
            <a:endParaRPr sz="14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" name="Google Shape;275;g221ed322e16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58" y="3504175"/>
            <a:ext cx="1697066" cy="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21ed322e16_0_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6263" y="2438213"/>
            <a:ext cx="907848" cy="9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21ed322e16_0_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875" y="2476700"/>
            <a:ext cx="829225" cy="8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21ed322e16_0_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975" y="2918663"/>
            <a:ext cx="2966426" cy="222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21ed322e16_0_1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575" y="1281350"/>
            <a:ext cx="907826" cy="9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21ed322e16_0_1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5575" y="1319511"/>
            <a:ext cx="829225" cy="8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>
            <a:alpha val="29810"/>
          </a:srgbClr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"/>
          <p:cNvSpPr txBox="1">
            <a:spLocks noGrp="1"/>
          </p:cNvSpPr>
          <p:nvPr>
            <p:ph type="title"/>
          </p:nvPr>
        </p:nvSpPr>
        <p:spPr>
          <a:xfrm>
            <a:off x="819150" y="1368050"/>
            <a:ext cx="75057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70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ISLAM</a:t>
            </a:r>
            <a:endParaRPr sz="7000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">
            <a:off x="3826250" y="2571752"/>
            <a:ext cx="1461499" cy="20671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"/>
          <p:cNvSpPr txBox="1">
            <a:spLocks noGrp="1"/>
          </p:cNvSpPr>
          <p:nvPr>
            <p:ph type="title"/>
          </p:nvPr>
        </p:nvSpPr>
        <p:spPr>
          <a:xfrm>
            <a:off x="1231650" y="1933950"/>
            <a:ext cx="66807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3455"/>
              <a:buNone/>
            </a:pPr>
            <a:r>
              <a:rPr lang="no" sz="3222" b="1" i="1">
                <a:latin typeface="Times New Roman"/>
                <a:ea typeface="Times New Roman"/>
                <a:cs typeface="Times New Roman"/>
                <a:sym typeface="Times New Roman"/>
              </a:rPr>
              <a:t>Hva diskuterte vi sist time? </a:t>
            </a:r>
            <a:endParaRPr sz="3222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15"/>
          <p:cNvSpPr txBox="1">
            <a:spLocks noGrp="1"/>
          </p:cNvSpPr>
          <p:nvPr>
            <p:ph type="title"/>
          </p:nvPr>
        </p:nvSpPr>
        <p:spPr>
          <a:xfrm>
            <a:off x="1674600" y="1477700"/>
            <a:ext cx="57948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no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Diskuter i grupper:</a:t>
            </a:r>
            <a:endParaRPr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6" name="Google Shape;34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675" y="2621450"/>
            <a:ext cx="2806646" cy="17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 txBox="1">
            <a:spLocks noGrp="1"/>
          </p:cNvSpPr>
          <p:nvPr>
            <p:ph type="title"/>
          </p:nvPr>
        </p:nvSpPr>
        <p:spPr>
          <a:xfrm>
            <a:off x="311700" y="441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no" sz="26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Representasjoner av </a:t>
            </a:r>
            <a:r>
              <a:rPr lang="no" sz="2600" b="1" i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islam</a:t>
            </a:r>
            <a:r>
              <a:rPr lang="no" sz="26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VG:</a:t>
            </a:r>
            <a:endParaRPr sz="26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47"/>
              <a:buNone/>
            </a:pPr>
            <a:endParaRPr/>
          </a:p>
        </p:txBody>
      </p:sp>
      <p:sp>
        <p:nvSpPr>
          <p:cNvPr id="352" name="Google Shape;352;p16"/>
          <p:cNvSpPr txBox="1"/>
          <p:nvPr/>
        </p:nvSpPr>
        <p:spPr>
          <a:xfrm>
            <a:off x="4432450" y="1377550"/>
            <a:ext cx="36105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lang="no"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no" sz="17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no"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erdens </a:t>
            </a:r>
            <a:r>
              <a:rPr lang="no" sz="17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no"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ang”</a:t>
            </a: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lang="no"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Eies av Schibsted</a:t>
            </a:r>
            <a:r>
              <a:rPr lang="no" sz="1700" b="0" i="0" u="none" strike="noStrike" cap="none">
                <a:solidFill>
                  <a:srgbClr val="2B2B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konsernet, som også eier andre norske aviser slik som Aftenposten, Stavanger Aftenblad og Bergens Tidende</a:t>
            </a:r>
            <a:endParaRPr sz="1700" b="0" i="0" u="none" strike="noStrike" cap="none">
              <a:solidFill>
                <a:srgbClr val="2B2B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2B2B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700"/>
              <a:buFont typeface="Times New Roman"/>
              <a:buChar char="-"/>
            </a:pPr>
            <a:r>
              <a:rPr lang="no" sz="1700" b="0" i="0" u="none" strike="noStrike" cap="none">
                <a:solidFill>
                  <a:srgbClr val="2B2B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Norges største nettavis</a:t>
            </a:r>
            <a:endParaRPr sz="1700" b="0" i="0" u="none" strike="noStrike" cap="none">
              <a:solidFill>
                <a:srgbClr val="2B2B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3" name="Google Shape;35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275" y="2921338"/>
            <a:ext cx="2096851" cy="5094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54" name="Google Shape;35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51432">
            <a:off x="246223" y="524450"/>
            <a:ext cx="3540025" cy="50069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55" name="Google Shape;355;p16"/>
          <p:cNvPicPr preferRelativeResize="0"/>
          <p:nvPr/>
        </p:nvPicPr>
        <p:blipFill rotWithShape="1">
          <a:blip r:embed="rId5">
            <a:alphaModFix/>
          </a:blip>
          <a:srcRect t="14149" b="33520"/>
          <a:stretch/>
        </p:blipFill>
        <p:spPr>
          <a:xfrm>
            <a:off x="4988025" y="3605150"/>
            <a:ext cx="3914649" cy="8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6"/>
          <p:cNvSpPr txBox="1"/>
          <p:nvPr/>
        </p:nvSpPr>
        <p:spPr>
          <a:xfrm>
            <a:off x="4988025" y="4542425"/>
            <a:ext cx="415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rgbClr val="99999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Kilde: Kantar Forbruker &amp; Media (Kantar Online 12 år+). eAviser inngår for avisene</a:t>
            </a:r>
            <a:endParaRPr sz="11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>
            <a:alpha val="11800"/>
          </a:srgb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3737025" y="2954700"/>
            <a:ext cx="2098500" cy="2111400"/>
          </a:xfrm>
          <a:prstGeom prst="ellipse">
            <a:avLst/>
          </a:prstGeom>
          <a:solidFill>
            <a:srgbClr val="FFD5A3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737025" y="651675"/>
            <a:ext cx="2098500" cy="2111400"/>
          </a:xfrm>
          <a:prstGeom prst="ellipse">
            <a:avLst/>
          </a:prstGeom>
          <a:solidFill>
            <a:srgbClr val="E9E0FF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79750" y="17350"/>
            <a:ext cx="75057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3500" b="1">
                <a:latin typeface="Times New Roman"/>
                <a:ea typeface="Times New Roman"/>
                <a:cs typeface="Times New Roman"/>
                <a:sym typeface="Times New Roman"/>
              </a:rPr>
              <a:t>Kompetansemål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153650" y="2954700"/>
            <a:ext cx="2098500" cy="2111400"/>
          </a:xfrm>
          <a:prstGeom prst="ellipse">
            <a:avLst/>
          </a:prstGeom>
          <a:solidFill>
            <a:srgbClr val="EEFF41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123038" y="773690"/>
            <a:ext cx="2166000" cy="2166000"/>
          </a:xfrm>
          <a:prstGeom prst="ellipse">
            <a:avLst/>
          </a:prstGeom>
          <a:solidFill>
            <a:srgbClr val="B4FFEC"/>
          </a:solidFill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6882021" y="624377"/>
            <a:ext cx="2166000" cy="2166000"/>
          </a:xfrm>
          <a:prstGeom prst="ellipse">
            <a:avLst/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6158846" y="2996052"/>
            <a:ext cx="2166000" cy="2166000"/>
          </a:xfrm>
          <a:prstGeom prst="ellipse">
            <a:avLst/>
          </a:prstGeom>
          <a:solidFill>
            <a:srgbClr val="EAD1DC"/>
          </a:solidFill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6320400" y="3423900"/>
            <a:ext cx="1842900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ctr" rtl="0">
              <a:lnSpc>
                <a:spcPct val="14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no" sz="120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Utforske og analysere hvordan religioner og livssyn kommer til uttrykk i medier og populærkultur</a:t>
            </a:r>
            <a:endParaRPr sz="1500">
              <a:solidFill>
                <a:srgbClr val="741B47"/>
              </a:solidFill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333800" y="3428400"/>
            <a:ext cx="17382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5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Utforske andres perspektiv og håndtere uenighet og meningsbrytning</a:t>
            </a:r>
            <a:endParaRPr sz="1600">
              <a:solidFill>
                <a:srgbClr val="7F6000"/>
              </a:solidFill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84600" y="1275725"/>
            <a:ext cx="18429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50">
                <a:solidFill>
                  <a:srgbClr val="008F9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Gjøre rede for og drøfte aktuelle eksempler på samspillet mellom religion, livssyn og politikk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7043575" y="1087725"/>
            <a:ext cx="18429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17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Diskutere problemstillinger knyttet til gruppebaserte fordommer, rasisme og diskriminering</a:t>
            </a:r>
            <a:endParaRPr sz="1317" i="1">
              <a:solidFill>
                <a:srgbClr val="38761D"/>
              </a:solidFill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001025" y="3264475"/>
            <a:ext cx="17067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no" sz="1200">
                <a:solidFill>
                  <a:srgbClr val="783F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Identifisere og drøfte etiske problemstillinger i tilknytning til kommunikasjon, mellommenneskelige relasjoner og identitet</a:t>
            </a:r>
            <a:endParaRPr sz="1200">
              <a:solidFill>
                <a:srgbClr val="783F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3864825" y="981275"/>
            <a:ext cx="18429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gjøre rede for og analysere religion og livssyn i et majoritets-, minoritets- og urfolksperspektiv med vekt på Sápmi/Sábme/Saepmie og Norge </a:t>
            </a:r>
            <a:endParaRPr sz="11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sz="11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100" y="1145088"/>
            <a:ext cx="2790699" cy="37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284400" y="265700"/>
            <a:ext cx="85752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1890" b="1" i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HANDLINGSPLAN MOT DISKRIMINERING AV OG HAT MOT MUSLIMER</a:t>
            </a:r>
            <a:endParaRPr sz="1890" b="1" i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1890" b="1" u="sng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“Holdninger om islam i befolkningen og omtale i media”</a:t>
            </a:r>
            <a:endParaRPr sz="1890" b="1" u="sng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1890" b="1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00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20"/>
          <p:cNvPicPr preferRelativeResize="0"/>
          <p:nvPr/>
        </p:nvPicPr>
        <p:blipFill rotWithShape="1">
          <a:blip r:embed="rId4">
            <a:alphaModFix/>
          </a:blip>
          <a:srcRect b="2467"/>
          <a:stretch/>
        </p:blipFill>
        <p:spPr>
          <a:xfrm>
            <a:off x="2946800" y="2044437"/>
            <a:ext cx="2790700" cy="21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1600" y="1358977"/>
            <a:ext cx="3392401" cy="354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22c790f2e9c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75" y="1174525"/>
            <a:ext cx="2790699" cy="37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2c790f2e9c_0_54"/>
          <p:cNvSpPr txBox="1">
            <a:spLocks noGrp="1"/>
          </p:cNvSpPr>
          <p:nvPr>
            <p:ph type="title"/>
          </p:nvPr>
        </p:nvSpPr>
        <p:spPr>
          <a:xfrm>
            <a:off x="810750" y="282400"/>
            <a:ext cx="75225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90" b="1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“Holdninger om islam i befolkningen og omtale i media”</a:t>
            </a:r>
            <a:endParaRPr sz="2090" b="1" u="sng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1315" b="1" i="1">
                <a:solidFill>
                  <a:srgbClr val="E0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Retrievers medieanalyse fra 2017, Islam og muslimer i norske medier</a:t>
            </a:r>
            <a:endParaRPr sz="1315" b="1" i="1">
              <a:solidFill>
                <a:srgbClr val="E0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2090" b="1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00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g22c790f2e9c_0_54"/>
          <p:cNvSpPr txBox="1">
            <a:spLocks noGrp="1"/>
          </p:cNvSpPr>
          <p:nvPr>
            <p:ph type="body" idx="1"/>
          </p:nvPr>
        </p:nvSpPr>
        <p:spPr>
          <a:xfrm>
            <a:off x="3041775" y="1898550"/>
            <a:ext cx="5990100" cy="3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84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415"/>
              <a:buFont typeface="Times New Roman"/>
              <a:buChar char="●"/>
            </a:pPr>
            <a:r>
              <a:rPr lang="no" sz="1415" b="1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2016: islam og muslimer var et av de mest omtalte temaene i redaksjonelle medier</a:t>
            </a:r>
            <a:endParaRPr sz="1415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210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15"/>
              <a:buFont typeface="Times New Roman"/>
              <a:buChar char="○"/>
            </a:pPr>
            <a:r>
              <a:rPr lang="no" sz="13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11% av den totale omtalen → overveiende negativt bilde</a:t>
            </a:r>
            <a:endParaRPr sz="13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210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15"/>
              <a:buFont typeface="Times New Roman"/>
              <a:buChar char="○"/>
            </a:pPr>
            <a:r>
              <a:rPr lang="no" sz="13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Nesten halvparten: forhold i </a:t>
            </a:r>
            <a:r>
              <a:rPr lang="no" sz="1315" u="sng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andre </a:t>
            </a:r>
            <a:r>
              <a:rPr lang="no" sz="13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land</a:t>
            </a:r>
            <a:endParaRPr sz="13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12102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15"/>
              <a:buFont typeface="Times New Roman"/>
              <a:buChar char="■"/>
            </a:pPr>
            <a:r>
              <a:rPr lang="no" sz="13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16% om Norge (“islamkritikk”)</a:t>
            </a:r>
            <a:endParaRPr sz="13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210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15"/>
              <a:buFont typeface="Times New Roman"/>
              <a:buChar char="○"/>
            </a:pPr>
            <a:r>
              <a:rPr lang="no" sz="13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60% +  islamsk terror, IS, fremmedkrigere og radikal islamisme</a:t>
            </a:r>
            <a:endParaRPr sz="13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115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(Kulturdepartementet, 2020, ss. 21-22).</a:t>
            </a:r>
            <a:endParaRPr sz="1115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15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"/>
          <p:cNvSpPr txBox="1">
            <a:spLocks noGrp="1"/>
          </p:cNvSpPr>
          <p:nvPr>
            <p:ph type="title"/>
          </p:nvPr>
        </p:nvSpPr>
        <p:spPr>
          <a:xfrm>
            <a:off x="518950" y="454875"/>
            <a:ext cx="57948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no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Kongsberg-angrepet </a:t>
            </a:r>
            <a:endParaRPr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17"/>
          <p:cNvSpPr txBox="1">
            <a:spLocks noGrp="1"/>
          </p:cNvSpPr>
          <p:nvPr>
            <p:ph type="body" idx="1"/>
          </p:nvPr>
        </p:nvSpPr>
        <p:spPr>
          <a:xfrm>
            <a:off x="633000" y="1092675"/>
            <a:ext cx="53745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1200" b="1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 oktober 2021</a:t>
            </a:r>
            <a:endParaRPr sz="1200" b="1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no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Gjerningsmann: Espen Andersen Bråthen (dansk/norsk)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no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Skjøt med pil og bue i sentrum - gikk inn i boliger og drepte med kniv </a:t>
            </a:r>
            <a:endParaRPr sz="1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no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no" sz="12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 drap og elleve drapsforsøk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no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Ubehandlet permanent paranoid schizofreni: utilregnelig, sterkt avvikende sinnstilstand, mener både aktor, forsvarer og psykiatere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8" name="Google Shape;37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625" y="271638"/>
            <a:ext cx="2590100" cy="460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79" name="Google Shape;37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2100" y="2833237"/>
            <a:ext cx="2854375" cy="14883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0" name="Google Shape;380;p17"/>
          <p:cNvSpPr txBox="1"/>
          <p:nvPr/>
        </p:nvSpPr>
        <p:spPr>
          <a:xfrm>
            <a:off x="3739925" y="4410375"/>
            <a:ext cx="237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13.10.21 – </a:t>
            </a:r>
            <a:r>
              <a:rPr lang="no" sz="1200" b="0" i="0" u="sng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endret i etterkant </a:t>
            </a:r>
            <a:endParaRPr sz="1200" b="0" i="0" u="sng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576" y="2833225"/>
            <a:ext cx="2652472" cy="14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7"/>
          <p:cNvSpPr/>
          <p:nvPr/>
        </p:nvSpPr>
        <p:spPr>
          <a:xfrm>
            <a:off x="518950" y="3774900"/>
            <a:ext cx="682800" cy="3180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>
            <a:spLocks noGrp="1"/>
          </p:cNvSpPr>
          <p:nvPr>
            <p:ph type="title"/>
          </p:nvPr>
        </p:nvSpPr>
        <p:spPr>
          <a:xfrm>
            <a:off x="900100" y="232413"/>
            <a:ext cx="75057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3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Diskusjonsoppgaver</a:t>
            </a:r>
            <a:endParaRPr sz="3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18"/>
          <p:cNvSpPr txBox="1">
            <a:spLocks noGrp="1"/>
          </p:cNvSpPr>
          <p:nvPr>
            <p:ph type="body" idx="1"/>
          </p:nvPr>
        </p:nvSpPr>
        <p:spPr>
          <a:xfrm>
            <a:off x="695350" y="1615625"/>
            <a:ext cx="7915200" cy="3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arenR"/>
            </a:pPr>
            <a:r>
              <a:rPr lang="no" sz="1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synes dere om en slik fremstilling av Islam i media?</a:t>
            </a:r>
            <a:endParaRPr sz="1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Times New Roman"/>
              <a:buChar char="○"/>
            </a:pPr>
            <a:r>
              <a:rPr lang="no" sz="12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Gir den et nyansert blikk av muslimer eller er den ensidig?  Kan dette være problematisk? Hva tror dere konsekvensene av dette er?</a:t>
            </a:r>
            <a:endParaRPr sz="12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arenR"/>
            </a:pPr>
            <a:r>
              <a:rPr lang="no" sz="1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 en kilde være troverdig, men ikke være nøytral? Hvorfor er dette relevant?</a:t>
            </a:r>
            <a:endParaRPr sz="1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Times New Roman"/>
              <a:buChar char="○"/>
            </a:pPr>
            <a:r>
              <a:rPr lang="no" sz="120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Troverdighet: </a:t>
            </a:r>
            <a:r>
              <a:rPr lang="no" sz="1200" i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 kilden til å stole på?</a:t>
            </a:r>
            <a:endParaRPr sz="1200" i="1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Times New Roman"/>
              <a:buChar char="○"/>
            </a:pPr>
            <a:r>
              <a:rPr lang="no" sz="120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Objektivitet:</a:t>
            </a:r>
            <a:r>
              <a:rPr lang="no" sz="12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200" i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 kilden nøytral?</a:t>
            </a:r>
            <a:endParaRPr sz="12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arenR"/>
            </a:pPr>
            <a:r>
              <a:rPr lang="no" sz="1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Vet dere om mistankene som var knyttet gjerningspersonen den 22. juli? </a:t>
            </a:r>
            <a:endParaRPr sz="1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Times New Roman"/>
              <a:buChar char="○"/>
            </a:pPr>
            <a:r>
              <a:rPr lang="no" sz="12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Hvordan tror dere dette påvirket muslimer i Norge?</a:t>
            </a:r>
            <a:endParaRPr sz="12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arenR"/>
            </a:pPr>
            <a:r>
              <a:rPr lang="no" sz="1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Hvorfor tror dere VG endret artikkelen i etterkant?</a:t>
            </a:r>
            <a:endParaRPr sz="1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1670075" y="5152375"/>
            <a:ext cx="511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350" y="246999"/>
            <a:ext cx="1405899" cy="1172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8"/>
          <p:cNvSpPr txBox="1"/>
          <p:nvPr/>
        </p:nvSpPr>
        <p:spPr>
          <a:xfrm>
            <a:off x="3505950" y="796450"/>
            <a:ext cx="2132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" sz="16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10 - 15 min</a:t>
            </a:r>
            <a:endParaRPr sz="1600" b="1" i="0" u="none" strike="noStrike" cap="none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>
            <a:off x="3072000" y="11338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BRUK FAGBEGREPER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9"/>
          <p:cNvPicPr preferRelativeResize="0"/>
          <p:nvPr/>
        </p:nvPicPr>
        <p:blipFill rotWithShape="1">
          <a:blip r:embed="rId3">
            <a:alphaModFix/>
          </a:blip>
          <a:srcRect b="2846"/>
          <a:stretch/>
        </p:blipFill>
        <p:spPr>
          <a:xfrm>
            <a:off x="67400" y="3224588"/>
            <a:ext cx="4364950" cy="18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575" y="564140"/>
            <a:ext cx="4032099" cy="258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9"/>
          <p:cNvPicPr preferRelativeResize="0"/>
          <p:nvPr/>
        </p:nvPicPr>
        <p:blipFill rotWithShape="1">
          <a:blip r:embed="rId5">
            <a:alphaModFix/>
          </a:blip>
          <a:srcRect r="22779"/>
          <a:stretch/>
        </p:blipFill>
        <p:spPr>
          <a:xfrm>
            <a:off x="4572000" y="493525"/>
            <a:ext cx="4202093" cy="36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4275" y="4107650"/>
            <a:ext cx="2061700" cy="1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5653" y="88825"/>
            <a:ext cx="1324475" cy="4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583" y="114225"/>
            <a:ext cx="1561126" cy="3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2c790f2e9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75" y="1174525"/>
            <a:ext cx="2790699" cy="37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2c790f2e9c_0_0"/>
          <p:cNvSpPr txBox="1">
            <a:spLocks noGrp="1"/>
          </p:cNvSpPr>
          <p:nvPr>
            <p:ph type="title"/>
          </p:nvPr>
        </p:nvSpPr>
        <p:spPr>
          <a:xfrm>
            <a:off x="810750" y="282400"/>
            <a:ext cx="75225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90" b="1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“Holdninger om islam i befolkningen og omtale i media”</a:t>
            </a:r>
            <a:endParaRPr sz="2090" b="1" u="sng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1315" b="1" i="1">
                <a:solidFill>
                  <a:srgbClr val="E0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Retrievers medieanalyse fra 2017, Islam og muslimer i norske medier</a:t>
            </a:r>
            <a:endParaRPr sz="1315" b="1" i="1">
              <a:solidFill>
                <a:srgbClr val="E0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2090" b="1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00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22c790f2e9c_0_0"/>
          <p:cNvSpPr txBox="1">
            <a:spLocks noGrp="1"/>
          </p:cNvSpPr>
          <p:nvPr>
            <p:ph type="body" idx="1"/>
          </p:nvPr>
        </p:nvSpPr>
        <p:spPr>
          <a:xfrm>
            <a:off x="3033425" y="1294175"/>
            <a:ext cx="5990100" cy="3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15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480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21212"/>
              </a:buClr>
              <a:buSzPts val="1515"/>
              <a:buFont typeface="Times New Roman"/>
              <a:buChar char="●"/>
            </a:pPr>
            <a:r>
              <a:rPr lang="no" sz="1515" b="1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Konsekvenser av rasisme og diskriminering</a:t>
            </a:r>
            <a:endParaRPr sz="1515" b="1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84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15"/>
              <a:buFont typeface="Times New Roman"/>
              <a:buChar char="○"/>
            </a:pPr>
            <a:r>
              <a:rPr lang="no" sz="14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Ekskludering og lavere sosial mobilitet</a:t>
            </a:r>
            <a:endParaRPr sz="14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84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15"/>
              <a:buFont typeface="Times New Roman"/>
              <a:buChar char="○"/>
            </a:pPr>
            <a:r>
              <a:rPr lang="no" sz="14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Psykiske plager → helsemessige plager</a:t>
            </a:r>
            <a:endParaRPr sz="14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84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15"/>
              <a:buFont typeface="Times New Roman"/>
              <a:buChar char="○"/>
            </a:pPr>
            <a:r>
              <a:rPr lang="no" sz="14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Hinder for god integrering og gode levekår, deltakelse i arbeidslivet og utbytte av en persons utdanning og ressurser</a:t>
            </a:r>
            <a:endParaRPr sz="14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84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15"/>
              <a:buFont typeface="Times New Roman"/>
              <a:buChar char="○"/>
            </a:pPr>
            <a:r>
              <a:rPr lang="no" sz="1415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Marginalisering og utenforskap</a:t>
            </a:r>
            <a:endParaRPr sz="1415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215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(Kulturdepartementet, 2020, ss. 21-22).</a:t>
            </a:r>
            <a:endParaRPr sz="1215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15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g22c5d7189a1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3925" y="1048300"/>
            <a:ext cx="2790699" cy="37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2c5d7189a1_1_11"/>
          <p:cNvSpPr txBox="1">
            <a:spLocks noGrp="1"/>
          </p:cNvSpPr>
          <p:nvPr>
            <p:ph type="title"/>
          </p:nvPr>
        </p:nvSpPr>
        <p:spPr>
          <a:xfrm>
            <a:off x="810750" y="253850"/>
            <a:ext cx="75225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90" b="1" u="sng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“Holdninger om islam i befolkningen og omtale i media”</a:t>
            </a:r>
            <a:endParaRPr sz="2090" b="1" u="sng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1315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Senter for studier av holocaust og livssynsminoriteter</a:t>
            </a:r>
            <a:r>
              <a:rPr lang="no" sz="1315" b="1" i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Holdninger til jøder og muslimer i Norge 2017</a:t>
            </a:r>
            <a:endParaRPr sz="1315" b="1" i="1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2090" b="1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00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g22c5d7189a1_1_11"/>
          <p:cNvSpPr txBox="1">
            <a:spLocks noGrp="1"/>
          </p:cNvSpPr>
          <p:nvPr>
            <p:ph type="body" idx="1"/>
          </p:nvPr>
        </p:nvSpPr>
        <p:spPr>
          <a:xfrm>
            <a:off x="735425" y="1359150"/>
            <a:ext cx="49539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215" b="1">
              <a:solidFill>
                <a:srgbClr val="0B5394"/>
              </a:solidFill>
              <a:highlight>
                <a:srgbClr val="CFE2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1215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Utsideperspektiv</a:t>
            </a:r>
            <a:endParaRPr sz="1215"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93C4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27%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muslimfiendtlige holdninger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30%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mener muslimer ønsker å ta over Europa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40% 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mener muslimer utgjør trussel mot norsk kultur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42%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mener muslimer vil ikke integreres i det norske samfunn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1215" b="1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VIKTIG: FOREBYGGE SLIKE HOLDNINGER I SKOLEN OG SAMFUNNET</a:t>
            </a:r>
            <a:endParaRPr sz="1215" b="1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215" b="1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1215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Innsideperspektiv</a:t>
            </a:r>
            <a:endParaRPr sz="1215"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35%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følelsen av at de ikke hører til i norske samfunn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27%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folk avvisende når de får vite om religiøs tilhørighet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575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5"/>
              <a:buFont typeface="Times New Roman"/>
              <a:buChar char="-"/>
            </a:pPr>
            <a:r>
              <a:rPr lang="no" sz="1215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14% </a:t>
            </a:r>
            <a:r>
              <a:rPr lang="no" sz="12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trakassering</a:t>
            </a: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1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14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(Kulturdepartementet, 2020, ss. 20-21).</a:t>
            </a:r>
            <a:endParaRPr sz="1014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79200"/>
          </a:xfrm>
          <a:prstGeom prst="rect">
            <a:avLst/>
          </a:prstGeom>
          <a:solidFill>
            <a:srgbClr val="FFF2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00" b="1" u="sng">
                <a:solidFill>
                  <a:srgbClr val="DF02B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Karpe - “Den islamske elefanten</a:t>
            </a:r>
            <a:r>
              <a:rPr lang="no" sz="2000" b="1" i="1">
                <a:solidFill>
                  <a:srgbClr val="E146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no" sz="2000" b="1" u="sng">
                <a:solidFill>
                  <a:srgbClr val="DF02B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1700" b="1" i="1">
                <a:solidFill>
                  <a:srgbClr val="D5A6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les sangteksten og marker setninger du synes er interessante/relevante -</a:t>
            </a:r>
            <a:endParaRPr sz="1700" b="1" i="1">
              <a:solidFill>
                <a:srgbClr val="D5A6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2" name="Google Shape;422;p21" descr="Hør låta her: https://goo.gl/ghnSgF&#10;&#10;Regi – Thea Hvistendahl&#10;Foto – Pål Ulvik Rokseth&#10;Scenograf – Cecilie de Lange &#10;Produsent – Thorvald Nilsen&#10;Rekvisitør – Alex Lopes &#10;Kostymør – Miriam Lien&#10;Stuntkoordinator – Hans Otto Tangstad&#10;Opptakslyd – Øyvind Rydland&#10;Klipp – Magnus Evensen &#10;Lyddesign – Johannes Dekko og Marius Brovold&#10;Grade – Raymond Gangstad&#10;Lysmester – Poul Iversen&#10;&#10;Innspillingsleder – Christer Larsen&#10;&#10;Lysassistent – Arne Daniel Haldorsen&#10;B-foto – Marius Kildalsen&#10;Kamera-assistent – Kevin Andreas Smilden&#10;Grip  – Stian Servoss&#10;Sjefssnekker – Ståle Loftesnes&#10;Snekker – Matteo Pronestino&#10;Kostymeassistent – Camilla Hanshuus&#10;DIT – Eilif Antonsen&#10;Produksjonsassistent – Simon Berger Fjellheim&#10;Produksjonsassistent – Carolina Lokøen&#10;Produksjonsassistent – Tarek Selim&#10;Produksjonsassistent – Geir Andersen&#10;Stillfotograf – Michael Angeles&#10;Dansere – The Quick Style // Binta Bah, David Wing Kit Leung, Bjørn Fredrik Strøm, Jan Erik Orapa Santos, Tobias Yves Schiøtt Deedaran&#10;&#10;Innlast – Julia Nordsjø Dessington&#10;Online –  Raymond Gangstad&#10;Grafikk og vfx – Jan Arne Storkås og Christian Vårda&#10;Postprodusenter –  Morten Nagel og William Schaad&#10;&#10;Produsert av Flimmer Film&#10;Co-produsent – Willy Nikkers&#10;Etterarbeidshus – Shortcut&#10;&#10;TEKST:&#10;&#10;Magdi:&#10;&#10;Jeg er den islamske elefanten inni rommet ditt /&#10;Jeg er en mistanke, jeg er en maskot, jeg er politikk /&#10;Stikk og heng med border kollien din /&#10;og la meg borde kollien min i fred /&#10;Jeg er et diskotek og de danser inni hodet mitt /&#10;&#10;for &#10;&#10;#jesuismuslimjævel #innvandrerdrit /&#10;&#10;&#10;Refreng: &#10;&#10;Ingen her får tenne på raketten min, godt nyttår /&#10;&#10;Magdi:&#10;&#10;Jeg er'ke Israel, jeg er´ke Charlie, jeg er´ke kukken min /&#10;Jeg er den islamske elefanten oppi klubben din / &#10;Hun sa hun spøy av omskjæringa samme lørdagen som kjerringa tok en kjønnsleppereduksjon /&#10;Jeg er en giftslange og på kjakan har jeg superlim /&#10;&#10;for &#10;&#10;#jesuismuslimjævel #innvandrerdrit /&#10;&#10;&#10;Refreng: &#10;&#10;Ingen her får tenne på raketten min, godt nyttår /&#10;&#10;&#10;Bridge:&#10;&#10;Dagen jeg får kjeven løs /&#10;Da er jeg den du dreper først /&#10;De spiser sånne som oss som mellomtid /&#10;YT, YT, YT, YT, God Morgen /&#10;&#10;&#10;Refreng: &#10;&#10;Ingen her får tenne på raketten min, godt nyttår" title="Karpe Diem - Den islamske elefanten (Offisiell karaokevideo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925" y="826900"/>
            <a:ext cx="7535025" cy="4238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27c63a8de4_0_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4400"/>
          </a:xfrm>
          <a:prstGeom prst="rect">
            <a:avLst/>
          </a:prstGeom>
          <a:solidFill>
            <a:srgbClr val="FFF2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00" b="1" u="sng">
                <a:solidFill>
                  <a:srgbClr val="DF02B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Karpe - “Den islamske elefanten</a:t>
            </a:r>
            <a:r>
              <a:rPr lang="no" sz="2000" b="1" i="1">
                <a:solidFill>
                  <a:srgbClr val="E146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no" sz="2000" b="1" u="sng">
                <a:solidFill>
                  <a:srgbClr val="DF02B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000" b="1" i="1">
                <a:solidFill>
                  <a:srgbClr val="D5A6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les og analyser lyrics –</a:t>
            </a:r>
            <a:endParaRPr sz="2000" b="1" i="1">
              <a:solidFill>
                <a:srgbClr val="D5A6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00" b="1">
              <a:solidFill>
                <a:srgbClr val="DF02B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g227c63a8de4_0_55"/>
          <p:cNvSpPr txBox="1">
            <a:spLocks noGrp="1"/>
          </p:cNvSpPr>
          <p:nvPr>
            <p:ph type="body" idx="1"/>
          </p:nvPr>
        </p:nvSpPr>
        <p:spPr>
          <a:xfrm>
            <a:off x="126250" y="929975"/>
            <a:ext cx="6447600" cy="5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100" b="1" u="sng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 Hva slags budskap tror du låten har? Hvordan relateres dette til tittelen på låta? </a:t>
            </a: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endParaRPr sz="11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Den nye læreplanen sier at dere må kunne utforske andres perspektiv. </a:t>
            </a:r>
            <a:r>
              <a:rPr lang="no" sz="110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slags innenfraperspektiv gir Karpe? Og hva forteller de om utenfraperspektivet?</a:t>
            </a:r>
            <a:endParaRPr sz="1100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endParaRPr sz="1100" u="sng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3 - Hvorfor er representasjon viktig dersom man skal bygge ned fordommer i samfunnet? Hvordan bruker Karpe fordommer i denne musikkvideoen?</a:t>
            </a: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4 - Et av kompetansemålene ber dere om å drøfte aktuelle eksempler på samspillet mellom religion, livssyn og politikk. Hvordan får Karpe dette frem?</a:t>
            </a: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5 - Diskuter om/hvordan denne låten kan knyttes opp mot Kongsberg angrepet / 22. juli</a:t>
            </a:r>
            <a:endParaRPr sz="1100" b="1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100">
              <a:solidFill>
                <a:srgbClr val="BC32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no" sz="1100" b="1">
                <a:solidFill>
                  <a:srgbClr val="BC32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6 - Grisen på coveret har mange ulike tolkninger. Hva tror du den symboliserer?</a:t>
            </a:r>
            <a:endParaRPr sz="1100" b="1">
              <a:solidFill>
                <a:srgbClr val="BC32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</a:pPr>
            <a:endParaRPr sz="1100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g227c63a8de4_0_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0050" y="1192150"/>
            <a:ext cx="2192825" cy="2109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30" name="Google Shape;430;g227c63a8de4_0_55"/>
          <p:cNvPicPr preferRelativeResize="0"/>
          <p:nvPr/>
        </p:nvPicPr>
        <p:blipFill rotWithShape="1">
          <a:blip r:embed="rId5">
            <a:alphaModFix/>
          </a:blip>
          <a:srcRect r="12103"/>
          <a:stretch/>
        </p:blipFill>
        <p:spPr>
          <a:xfrm>
            <a:off x="6670050" y="3301225"/>
            <a:ext cx="2192824" cy="1666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2"/>
          <p:cNvSpPr/>
          <p:nvPr/>
        </p:nvSpPr>
        <p:spPr>
          <a:xfrm>
            <a:off x="867910" y="1100426"/>
            <a:ext cx="2195400" cy="3768900"/>
          </a:xfrm>
          <a:prstGeom prst="roundRect">
            <a:avLst>
              <a:gd name="adj" fmla="val 391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76200" rotWithShape="0">
              <a:srgbClr val="000000">
                <a:alpha val="2000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2"/>
          <p:cNvSpPr/>
          <p:nvPr/>
        </p:nvSpPr>
        <p:spPr>
          <a:xfrm>
            <a:off x="864948" y="1462150"/>
            <a:ext cx="2194500" cy="4431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no" sz="1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Kritisk tenkning  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2"/>
          <p:cNvSpPr/>
          <p:nvPr/>
        </p:nvSpPr>
        <p:spPr>
          <a:xfrm>
            <a:off x="867500" y="2032975"/>
            <a:ext cx="2195400" cy="29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34275" rIns="137150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imes New Roman"/>
              <a:buNone/>
            </a:pPr>
            <a:endParaRPr sz="1300" b="0" i="0" u="none" strike="noStrike" cap="none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o" sz="13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Vær</a:t>
            </a:r>
            <a:r>
              <a:rPr lang="no" sz="13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3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kritisk</a:t>
            </a:r>
            <a:r>
              <a:rPr lang="no" sz="13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når du leser nyhetsartikler som dekker kontroversielle tema. Tenk kildekritikk. </a:t>
            </a:r>
            <a:r>
              <a:rPr lang="no" sz="1000" b="0" i="1" u="none" strike="noStrike" cap="none">
                <a:solidFill>
                  <a:srgbClr val="E0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Gir de et ensidig bilde? Er tittelen nøytral eller clickbait?</a:t>
            </a:r>
            <a:endParaRPr sz="1000" b="0" i="1" u="none" strike="noStrike" cap="none">
              <a:solidFill>
                <a:srgbClr val="E0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Hvis det kun er negative nyheter så </a:t>
            </a:r>
            <a:r>
              <a:rPr lang="no" sz="1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 </a:t>
            </a: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dette bidra til stigmatisering og stereotypier</a:t>
            </a:r>
            <a:endParaRPr sz="135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22"/>
          <p:cNvSpPr/>
          <p:nvPr/>
        </p:nvSpPr>
        <p:spPr>
          <a:xfrm>
            <a:off x="3359235" y="1100426"/>
            <a:ext cx="2422800" cy="3768900"/>
          </a:xfrm>
          <a:prstGeom prst="roundRect">
            <a:avLst>
              <a:gd name="adj" fmla="val 391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76200" rotWithShape="0">
              <a:srgbClr val="000000">
                <a:alpha val="2000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3357759" y="1419750"/>
            <a:ext cx="2421900" cy="443100"/>
          </a:xfrm>
          <a:prstGeom prst="rect">
            <a:avLst/>
          </a:prstGeom>
          <a:solidFill>
            <a:srgbClr val="38761D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no" sz="1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Formål og aktør påvirker budskap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2"/>
          <p:cNvSpPr/>
          <p:nvPr/>
        </p:nvSpPr>
        <p:spPr>
          <a:xfrm>
            <a:off x="3359025" y="1948175"/>
            <a:ext cx="2422800" cy="2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34275" rIns="137150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imes New Roman"/>
              <a:buNone/>
            </a:pPr>
            <a:endParaRPr sz="1200" b="0" i="0" u="none" strike="noStrike" cap="none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o" sz="13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Populærkultur og medier er ofte dannet for kommersielle formål - det er et</a:t>
            </a:r>
            <a:r>
              <a:rPr lang="no" sz="13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fokus på det som selger</a:t>
            </a:r>
            <a:r>
              <a:rPr lang="no" sz="1000" b="1" i="0" u="none" strike="noStrike" cap="non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000" b="1" i="1" u="none" strike="noStrike" cap="non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no" sz="1000" b="0" i="1" u="none" strike="noStrike" cap="non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E.g. sex, kontroversielle og politiske temaer)</a:t>
            </a:r>
            <a:endParaRPr sz="1000" b="0" i="1" u="none" strike="noStrike" cap="non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Reflekter over </a:t>
            </a:r>
            <a:r>
              <a:rPr lang="no" sz="1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innenfra/utenfraperspektiv</a:t>
            </a: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og hvordan dette kan påvirke måten de formidler budskapet på. </a:t>
            </a:r>
            <a:r>
              <a:rPr lang="no" sz="1000" b="0" i="1" u="none" strike="noStrike" cap="none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 de en skjult agenda?</a:t>
            </a:r>
            <a:endParaRPr sz="1000" b="1" i="1" u="none" strike="noStrike" cap="none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imes New Roman"/>
              <a:buNone/>
            </a:pPr>
            <a:endParaRPr sz="1350" b="0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2"/>
          <p:cNvSpPr/>
          <p:nvPr/>
        </p:nvSpPr>
        <p:spPr>
          <a:xfrm>
            <a:off x="6084459" y="1100426"/>
            <a:ext cx="2351700" cy="3748200"/>
          </a:xfrm>
          <a:prstGeom prst="roundRect">
            <a:avLst>
              <a:gd name="adj" fmla="val 391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76200" rotWithShape="0">
              <a:srgbClr val="000000">
                <a:alpha val="2000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2"/>
          <p:cNvSpPr/>
          <p:nvPr/>
        </p:nvSpPr>
        <p:spPr>
          <a:xfrm>
            <a:off x="6077946" y="1419751"/>
            <a:ext cx="2350800" cy="443100"/>
          </a:xfrm>
          <a:prstGeom prst="rect">
            <a:avLst/>
          </a:prstGeom>
          <a:solidFill>
            <a:srgbClr val="3D85C6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no" sz="1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Mangfold i alle religioner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2"/>
          <p:cNvSpPr/>
          <p:nvPr/>
        </p:nvSpPr>
        <p:spPr>
          <a:xfrm>
            <a:off x="6077950" y="2081150"/>
            <a:ext cx="2351700" cy="26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34275" rIns="137150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 og populærkultur </a:t>
            </a:r>
            <a:r>
              <a:rPr lang="no" sz="1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</a:t>
            </a: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bidra til skjeve/feilaktige representasjoner </a:t>
            </a:r>
            <a:r>
              <a:rPr lang="no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 religioner - viktig å ikke dra alle under én kam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50" b="1" i="1" u="none" strike="noStrike" cap="none">
              <a:solidFill>
                <a:srgbClr val="3C78D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6" name="Google Shape;556;p22"/>
          <p:cNvSpPr txBox="1"/>
          <p:nvPr/>
        </p:nvSpPr>
        <p:spPr>
          <a:xfrm>
            <a:off x="6077959" y="4515009"/>
            <a:ext cx="2351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7" name="Google Shape;557;p22"/>
          <p:cNvSpPr txBox="1">
            <a:spLocks noGrp="1"/>
          </p:cNvSpPr>
          <p:nvPr>
            <p:ph type="title"/>
          </p:nvPr>
        </p:nvSpPr>
        <p:spPr>
          <a:xfrm>
            <a:off x="819150" y="37982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b="1">
                <a:latin typeface="Times New Roman"/>
                <a:ea typeface="Times New Roman"/>
                <a:cs typeface="Times New Roman"/>
                <a:sym typeface="Times New Roman"/>
              </a:rPr>
              <a:t>Hva skal vi sitte igjen med?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D4C">
            <a:alpha val="6210"/>
          </a:srgbClr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a1d75237e_0_20"/>
          <p:cNvSpPr txBox="1">
            <a:spLocks noGrp="1"/>
          </p:cNvSpPr>
          <p:nvPr>
            <p:ph type="title"/>
          </p:nvPr>
        </p:nvSpPr>
        <p:spPr>
          <a:xfrm>
            <a:off x="819150" y="1780075"/>
            <a:ext cx="75057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 sz="3900" b="1">
                <a:solidFill>
                  <a:srgbClr val="E691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Diskriminering, utenforskap og rasisme</a:t>
            </a:r>
            <a:endParaRPr sz="8100">
              <a:solidFill>
                <a:srgbClr val="E691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3"/>
          <p:cNvSpPr txBox="1">
            <a:spLocks noGrp="1"/>
          </p:cNvSpPr>
          <p:nvPr>
            <p:ph type="title"/>
          </p:nvPr>
        </p:nvSpPr>
        <p:spPr>
          <a:xfrm>
            <a:off x="819150" y="165983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2900" b="1" dirty="0">
                <a:latin typeface="Times New Roman"/>
                <a:ea typeface="Times New Roman"/>
                <a:cs typeface="Times New Roman"/>
                <a:sym typeface="Times New Roman"/>
              </a:rPr>
              <a:t>Kilder</a:t>
            </a:r>
            <a:endParaRPr sz="29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3" name="Google Shape;563;p23"/>
          <p:cNvSpPr txBox="1">
            <a:spLocks noGrp="1"/>
          </p:cNvSpPr>
          <p:nvPr>
            <p:ph type="body" idx="1"/>
          </p:nvPr>
        </p:nvSpPr>
        <p:spPr>
          <a:xfrm>
            <a:off x="92850" y="757221"/>
            <a:ext cx="8958300" cy="422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Bazaz, R. (16.10.2021).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Norske muslimer reagerer på politiets islam-kommentar: - Det er veldig vondt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NRK. Hentet 19.10.2021 fra</a:t>
            </a:r>
            <a:r>
              <a:rPr lang="no" sz="12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12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https://www.nrk.no/osloogviken/norske-muslimer-reagerer-pa-politiets-islam-kommentar-etter-kongsberg-drapene-1.15691351</a:t>
            </a:r>
            <a:endParaRPr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Bjarstaad; J. Y. (14.10.2021).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Gjerningsmannen er en konvertitt til Islam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Hentet 13.10.2021 fra: </a:t>
            </a:r>
            <a:r>
              <a:rPr lang="no" sz="12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https://direkte.vg.no/kongsberg-angrepet/news/gjerningsmannen-er-en-konvertitt-til-islam.I-4LJMXNv?utm_source=vgfront&amp;utm_content=hovedlopet_row3_pos1</a:t>
            </a:r>
            <a:endParaRPr lang="no"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4761"/>
              <a:buNone/>
            </a:pPr>
            <a:endParaRPr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Pct val="154761"/>
              <a:buNone/>
            </a:pP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Eidhamar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L.  G.,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mfl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(2022). Religion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etikk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læreboken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religion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etikk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VG3. </a:t>
            </a:r>
            <a:r>
              <a:rPr lang="en-GB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Aschehoug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Evjen, A. F. (25.03.23). Omar Andreas (22) endret navn for å få lærlingplass: Ligger i bakhodet hele tiden. Hentet 26.03.2023 fra  </a:t>
            </a:r>
            <a:r>
              <a:rPr lang="no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https://www.nrk.no/osloogviken/elever-med-innvandrerbakgrunn-sliter-med-a-fa-laereplass-1.16338830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Foss, Andreas B. (31.05.22).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Bråthen sier han planla Kongsberg-angrepet I fire måneder.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Aftenposten. Hentet den 27.10.22 fra:</a:t>
            </a:r>
            <a:r>
              <a:rPr lang="no" sz="12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12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https://www.aftenposten.no/norge/i/0Gav1g/braathen-sier-han-planla-kongsberg-angrepet-i-fire-maaneder</a:t>
            </a:r>
            <a:endParaRPr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Genius (u.å.)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Karpe – den Islamske elefanten.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fra:</a:t>
            </a:r>
            <a:r>
              <a:rPr lang="no" sz="12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12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https://genius.com/Karpe-den-islamske-elefanten-lyrics</a:t>
            </a:r>
            <a:endParaRPr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Hansen, T. L. (10.02.22). V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anskeligere å få jobbintervju med utenlandsk navn.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Forskning.no. Hentet den 13.03.23 fra </a:t>
            </a:r>
            <a:r>
              <a:rPr lang="no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https://forskning.no/arbeid-institutt-for-samfunnsforskning-ledelse-og-organisasjon/vanskeligere-a-fa-jobbintervju-med-utenlandsk-navn/731093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Hansen, T. S. T. &amp; Eira, B. R. (09.02.21).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av 4 unge samer har opplevd diskriminering.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NRK. Hentet 13.03.23 fra: </a:t>
            </a:r>
            <a:r>
              <a:rPr lang="no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https://www.nrk.no/sapmi/3-av-4-unge-samer-har-opplevd-diskriminering-_-tallene-overrasker-ikke-den-samiske-youtuberen-1.15325388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Hartman, T., Hart, S., Marte, J. &amp; Schneider H. (N.D.)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Race Gap: Black - White.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Reuters Graphics.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https://graphics.reuters.com/GLOBAL-RACE/USA/nmopajawjva/#0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Hvitmyhr, B. L. &amp; Elgaeen, V. (20.10.21). 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Reagerer på konverteringsfokus etter Kongsberg-angrepet.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VG.</a:t>
            </a:r>
            <a:r>
              <a:rPr lang="no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10.10.21 fra:</a:t>
            </a:r>
            <a:r>
              <a:rPr lang="no" sz="12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12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https://www.vg.no/nyheter/innenriks/i/Qy9reR/reagerer-paa-konverteringsfokus-etter-kongsberg-angrepet</a:t>
            </a:r>
            <a:endParaRPr sz="12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4761"/>
              <a:buNone/>
            </a:pPr>
            <a:r>
              <a:rPr lang="no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Ighoubah, Farid. (25.02.22). Slik forklarer Espen Andersen Bråthen de fem Kongsberg-drapene. Nettavisen. Hentet 20.10.22 fra  </a:t>
            </a:r>
            <a:r>
              <a:rPr lang="no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https://www.nettavisen.no/nyheter/slik-forklarer-espen-andersen-brathen-de-fem-kongsberg-drapene/s/12-95-3424277934</a:t>
            </a:r>
            <a:endParaRPr lang="no" sz="1200" u="sng" dirty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endParaRPr lang="en-NO" sz="839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"/>
          <p:cNvSpPr txBox="1">
            <a:spLocks noGrp="1"/>
          </p:cNvSpPr>
          <p:nvPr>
            <p:ph type="title"/>
          </p:nvPr>
        </p:nvSpPr>
        <p:spPr>
          <a:xfrm>
            <a:off x="763490" y="516835"/>
            <a:ext cx="75057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no" sz="2900" b="1">
                <a:latin typeface="Times New Roman"/>
                <a:ea typeface="Times New Roman"/>
                <a:cs typeface="Times New Roman"/>
                <a:sym typeface="Times New Roman"/>
              </a:rPr>
              <a:t>Kilder (fortsettelse)</a:t>
            </a:r>
            <a:endParaRPr sz="2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" name="Google Shape;569;p24"/>
          <p:cNvSpPr txBox="1">
            <a:spLocks noGrp="1"/>
          </p:cNvSpPr>
          <p:nvPr>
            <p:ph type="body" idx="1"/>
          </p:nvPr>
        </p:nvSpPr>
        <p:spPr>
          <a:xfrm>
            <a:off x="175200" y="915968"/>
            <a:ext cx="8793600" cy="4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57"/>
              <a:buFont typeface="Arial"/>
              <a:buNone/>
            </a:pPr>
            <a:r>
              <a:rPr lang="no" sz="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Karpe. (05.06.16). </a:t>
            </a:r>
            <a:r>
              <a:rPr lang="no" sz="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 islamske elefanten (Offisiell karaokevideo) </a:t>
            </a:r>
            <a:r>
              <a:rPr lang="no" sz="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[Videoklipp]</a:t>
            </a:r>
            <a:r>
              <a:rPr lang="no" sz="900" i="1" dirty="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3D4594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https://www.youtube.com/watch?v=Qns_0JJECvs&amp;ab_channel=Karpe</a:t>
            </a:r>
            <a:endParaRPr sz="900" u="sng" dirty="0">
              <a:solidFill>
                <a:srgbClr val="3D45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endParaRPr sz="9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Kulturdepartementet. (2020).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Handlingsplan mot diskriminering av og hat mot muslimer 2020-2023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(Publikasjonskode: V-1020 B). Hentet fra</a:t>
            </a:r>
            <a:r>
              <a:rPr lang="no" sz="9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3D4594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</a:t>
            </a:r>
            <a:endParaRPr sz="900" u="sng" dirty="0">
              <a:solidFill>
                <a:srgbClr val="3D45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Nordby, Kristin J. (06.06.16).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Karpe Diem tar et oppgjør med fordommene: #jesuismuslimjævel #innvandrerdrit.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Aftenbladet.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fra:</a:t>
            </a:r>
            <a:r>
              <a:rPr lang="no" sz="900" i="1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https://www.aftenbladet.no/kultur/i/ovPz0/karpe-diem-tar-et-oppgjoer-med-fordommene-jesuismuslimjaevel-innvandrerdrit</a:t>
            </a:r>
            <a:endParaRPr sz="9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Nordli, Tuva G. (21.03.12) </a:t>
            </a:r>
            <a:r>
              <a:rPr lang="no" sz="900" i="1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Muslimer trakassert etter 22. juli. </a:t>
            </a:r>
            <a:r>
              <a:rPr lang="no" sz="900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NRK. Hentet fra: </a:t>
            </a:r>
            <a:r>
              <a:rPr lang="no" sz="9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https://www.nrk.no/osloogviken/muslimer-trakassert-etter-22.juli-1.8043506</a:t>
            </a:r>
            <a:endParaRPr sz="900" dirty="0">
              <a:solidFill>
                <a:srgbClr val="1212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NRK. (03.11.22).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Slik er NRK organisert. 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28.10.22 fra:</a:t>
            </a:r>
            <a:r>
              <a:rPr lang="no" sz="9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https://www.nrk.no/informasjon/slik-er-nrk-organisert-1.6511619</a:t>
            </a:r>
            <a:endParaRPr sz="9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9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Orgeret, Kristin S. (19.05.21).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Kildekritikk. 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25.10.22 fra:</a:t>
            </a:r>
            <a:r>
              <a:rPr lang="no" sz="9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https://snl.no/kildekritikk</a:t>
            </a:r>
            <a:endParaRPr sz="900" u="sng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Renold, T. C. (18.09.21).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Utenlandsklingende navn fikk mest stryk. 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Avisa Oslo. Hentet 13.03.23 fra </a:t>
            </a:r>
            <a:r>
              <a:rPr lang="no" sz="9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https://www.ao.no/uten-lands-klin-gen-de-navn-fikk-mest-stryk/s/5-128-177172</a:t>
            </a:r>
            <a:endParaRPr sz="9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VG. (u.å.). </a:t>
            </a:r>
            <a:r>
              <a:rPr lang="no" sz="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Informasjon om Schibsted</a:t>
            </a:r>
            <a:r>
              <a:rPr lang="no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Hentet 27.10.22 fra:</a:t>
            </a:r>
            <a:r>
              <a:rPr lang="no" sz="900" dirty="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o" sz="9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https://www.vg.no/informasjon/om-schibsted</a:t>
            </a:r>
            <a:endParaRPr sz="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None/>
            </a:pPr>
            <a:r>
              <a:rPr lang="no" sz="900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Wolff-Hansen, E. S. (04.03.2020). </a:t>
            </a:r>
            <a:r>
              <a:rPr lang="no" sz="900" i="1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Representasjon og mangfold i mediene. </a:t>
            </a:r>
            <a:r>
              <a:rPr lang="no" sz="900" dirty="0">
                <a:solidFill>
                  <a:srgbClr val="1212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Hentet 15.04.2023 fra </a:t>
            </a:r>
            <a:r>
              <a:rPr lang="no" sz="9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https://ndla.no/nb/subject:1:058bdbdb-aa5a-4a29-88fb-45e664999417/topic:1:0c9ce0dc-3863-4e03-a2df-a1480a4e929c/topic:1:94ceef85-9325-4c6b-82fb-2434ce5e2817/resource:f49d2466-35c5-43bc-8386-1f791a5c1ac3</a:t>
            </a:r>
            <a:endParaRPr sz="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57"/>
              <a:buNone/>
            </a:pPr>
            <a:endParaRPr sz="9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21ed322e16_0_81"/>
          <p:cNvSpPr txBox="1">
            <a:spLocks noGrp="1"/>
          </p:cNvSpPr>
          <p:nvPr>
            <p:ph type="title"/>
          </p:nvPr>
        </p:nvSpPr>
        <p:spPr>
          <a:xfrm>
            <a:off x="311700" y="268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latin typeface="Times New Roman"/>
                <a:ea typeface="Times New Roman"/>
                <a:cs typeface="Times New Roman"/>
                <a:sym typeface="Times New Roman"/>
              </a:rPr>
              <a:t>Bildekilder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5" name="Google Shape;575;g221ed322e16_0_81"/>
          <p:cNvSpPr txBox="1">
            <a:spLocks noGrp="1"/>
          </p:cNvSpPr>
          <p:nvPr>
            <p:ph type="body" idx="1"/>
          </p:nvPr>
        </p:nvSpPr>
        <p:spPr>
          <a:xfrm>
            <a:off x="381600" y="810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MEPs condemn racism and police violence in debate on George Floyd’s death | News | European Parliament</a:t>
            </a:r>
            <a:endParaRPr lang="no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Debatten om strukturell rasisme er langt mer polarisert enn den behøver å være</a:t>
            </a:r>
            <a:endParaRPr lang="no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The Disturbing Resilience of Scientific Racism | Science| Smithsonian Magazine</a:t>
            </a:r>
            <a:endParaRPr sz="10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Simple Strategies for Combating Microaggressions in the Workplace - ACEP Now</a:t>
            </a:r>
            <a:endParaRPr lang="no" sz="10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What Are Microaggressions?</a:t>
            </a:r>
            <a:endParaRPr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Verbal jiujitsu, disarming and other tips for dealing with microaggressions</a:t>
            </a:r>
            <a:endParaRPr sz="10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Discrimination Affects Employee Productivity &amp; Performance</a:t>
            </a:r>
            <a:endParaRPr sz="1000" b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"www.emanu.se"</a:t>
            </a:r>
            <a:r>
              <a:rPr lang="no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(Equality Hurdles)</a:t>
            </a:r>
            <a:endParaRPr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The other pandemic: Systemic racism and its consequences – Equinet</a:t>
            </a:r>
            <a:endParaRPr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5f423212c_0_1"/>
          <p:cNvSpPr txBox="1">
            <a:spLocks noGrp="1"/>
          </p:cNvSpPr>
          <p:nvPr>
            <p:ph type="title"/>
          </p:nvPr>
        </p:nvSpPr>
        <p:spPr>
          <a:xfrm>
            <a:off x="994400" y="39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Representasjoner i Disney - </a:t>
            </a:r>
            <a:r>
              <a:rPr lang="no" b="1" i="1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Aladdin</a:t>
            </a:r>
            <a:endParaRPr b="1" i="1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g215f423212c_0_1"/>
          <p:cNvSpPr txBox="1">
            <a:spLocks noGrp="1"/>
          </p:cNvSpPr>
          <p:nvPr>
            <p:ph type="body" idx="1"/>
          </p:nvPr>
        </p:nvSpPr>
        <p:spPr>
          <a:xfrm>
            <a:off x="2132600" y="1059375"/>
            <a:ext cx="6443700" cy="4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o" sz="149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“Jeg kommer fra et sted (...) der de kutter av deg øret om de ikke liker trynet ditt. Det er barbarisk men det er mitt hjem(meland)” </a:t>
            </a:r>
            <a:r>
              <a:rPr lang="no" sz="149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(Eidhamar mfl.,s. 279).</a:t>
            </a:r>
            <a:endParaRPr sz="149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g215f423212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400" y="2129950"/>
            <a:ext cx="7489349" cy="27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15f423212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9" y="-46550"/>
            <a:ext cx="2576601" cy="234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1ed322e16_0_22"/>
          <p:cNvSpPr txBox="1">
            <a:spLocks noGrp="1"/>
          </p:cNvSpPr>
          <p:nvPr>
            <p:ph type="title"/>
          </p:nvPr>
        </p:nvSpPr>
        <p:spPr>
          <a:xfrm>
            <a:off x="368825" y="384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220" b="1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Sentrale begreper</a:t>
            </a:r>
            <a:endParaRPr sz="3220" b="1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g221ed322e16_0_22"/>
          <p:cNvSpPr txBox="1">
            <a:spLocks noGrp="1"/>
          </p:cNvSpPr>
          <p:nvPr>
            <p:ph type="body" idx="1"/>
          </p:nvPr>
        </p:nvSpPr>
        <p:spPr>
          <a:xfrm>
            <a:off x="2708100" y="1532825"/>
            <a:ext cx="372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Rasisme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Stereotypier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Fordommer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Interseksjonalitet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Diskriminering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Hvite privilegier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Strukturell rasisme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Mikroaggresjoner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Utenforskap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no">
                <a:latin typeface="Times New Roman"/>
                <a:ea typeface="Times New Roman"/>
                <a:cs typeface="Times New Roman"/>
                <a:sym typeface="Times New Roman"/>
              </a:rPr>
              <a:t>Representasjon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g221ed322e16_0_22"/>
          <p:cNvSpPr txBox="1"/>
          <p:nvPr/>
        </p:nvSpPr>
        <p:spPr>
          <a:xfrm>
            <a:off x="2277575" y="1017725"/>
            <a:ext cx="470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Skriv ned definisjon av begrepene og gi eksempler</a:t>
            </a:r>
            <a:endParaRPr b="1">
              <a:solidFill>
                <a:srgbClr val="B45F0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a1d75237e_0_14"/>
          <p:cNvSpPr txBox="1">
            <a:spLocks noGrp="1"/>
          </p:cNvSpPr>
          <p:nvPr>
            <p:ph type="title"/>
          </p:nvPr>
        </p:nvSpPr>
        <p:spPr>
          <a:xfrm>
            <a:off x="224735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1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Hva er </a:t>
            </a:r>
            <a:r>
              <a:rPr lang="no" sz="312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rasisme</a:t>
            </a:r>
            <a:r>
              <a:rPr lang="no" sz="31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1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g21a1d75237e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75" y="114392"/>
            <a:ext cx="3484950" cy="232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1a1d75237e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75" y="2437663"/>
            <a:ext cx="3484950" cy="261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1ed322e16_0_49"/>
          <p:cNvSpPr txBox="1">
            <a:spLocks noGrp="1"/>
          </p:cNvSpPr>
          <p:nvPr>
            <p:ph type="title"/>
          </p:nvPr>
        </p:nvSpPr>
        <p:spPr>
          <a:xfrm>
            <a:off x="2217200" y="108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3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Rasisme</a:t>
            </a:r>
            <a:endParaRPr sz="33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221ed322e16_0_49"/>
          <p:cNvSpPr txBox="1">
            <a:spLocks noGrp="1"/>
          </p:cNvSpPr>
          <p:nvPr>
            <p:ph type="body" idx="1"/>
          </p:nvPr>
        </p:nvSpPr>
        <p:spPr>
          <a:xfrm>
            <a:off x="3997175" y="1863525"/>
            <a:ext cx="52146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Rangering av mennesker der noen anses som mer verdifulle enn andre basert på deres (forestilte/reelle): opphav, hudfarge, religion, etnisitet og/eller kulturelle bakgrunn </a:t>
            </a:r>
            <a:r>
              <a:rPr lang="no" sz="11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(Eidhamar mfl., s. 279)</a:t>
            </a:r>
            <a:endParaRPr sz="11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0" name="Google Shape;150;g221ed322e16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75" y="114392"/>
            <a:ext cx="3484950" cy="232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21ed322e16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75" y="2437663"/>
            <a:ext cx="3484950" cy="261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a1d75237e_0_25"/>
          <p:cNvSpPr txBox="1">
            <a:spLocks noGrp="1"/>
          </p:cNvSpPr>
          <p:nvPr>
            <p:ph type="title"/>
          </p:nvPr>
        </p:nvSpPr>
        <p:spPr>
          <a:xfrm>
            <a:off x="311700" y="289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620" b="1" u="sng">
                <a:solidFill>
                  <a:srgbClr val="F79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historisk perspektiv på rasisme</a:t>
            </a:r>
            <a:endParaRPr sz="2620" b="1" u="sng">
              <a:solidFill>
                <a:srgbClr val="F793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g21a1d75237e_0_25"/>
          <p:cNvSpPr txBox="1">
            <a:spLocks noGrp="1"/>
          </p:cNvSpPr>
          <p:nvPr>
            <p:ph type="body" idx="1"/>
          </p:nvPr>
        </p:nvSpPr>
        <p:spPr>
          <a:xfrm>
            <a:off x="85925" y="1017725"/>
            <a:ext cx="57708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2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0"/>
              <a:buFont typeface="Times New Roman"/>
              <a:buChar char="●"/>
            </a:pPr>
            <a:r>
              <a:rPr lang="no" sz="17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Diskriminering og forfølgelse av andre folkeslag og minoriteter</a:t>
            </a:r>
            <a:endParaRPr sz="179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95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590"/>
              <a:buFont typeface="Times New Roman"/>
              <a:buChar char="○"/>
            </a:pPr>
            <a:r>
              <a:rPr lang="no" sz="1590" b="1">
                <a:solidFill>
                  <a:srgbClr val="E691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 dere noen eksempler?</a:t>
            </a:r>
            <a:endParaRPr sz="1590" b="1">
              <a:solidFill>
                <a:srgbClr val="E691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○"/>
            </a:pPr>
            <a:r>
              <a:rPr lang="n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Rettferdiggjort - biologiske ‘raser’ (</a:t>
            </a:r>
            <a:r>
              <a:rPr lang="no" sz="15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rasehierarkiet)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■"/>
            </a:pPr>
            <a:r>
              <a:rPr lang="n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Personlighetstrekk og intelligens → hodeskalleform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■"/>
            </a:pPr>
            <a:r>
              <a:rPr lang="n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Tvangssterilisering, tvangsassimilering, osv.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no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Språket kodes og tilpasses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○"/>
            </a:pPr>
            <a:r>
              <a:rPr lang="no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E.g. fagsamtalen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g21a1d75237e_0_25"/>
          <p:cNvPicPr preferRelativeResize="0"/>
          <p:nvPr/>
        </p:nvPicPr>
        <p:blipFill rotWithShape="1">
          <a:blip r:embed="rId3">
            <a:alphaModFix/>
          </a:blip>
          <a:srcRect b="-755"/>
          <a:stretch/>
        </p:blipFill>
        <p:spPr>
          <a:xfrm>
            <a:off x="5856725" y="1466675"/>
            <a:ext cx="3164100" cy="2227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3143</Words>
  <Application>Microsoft Office PowerPoint</Application>
  <PresentationFormat>Skjermfremvisning (16:9)</PresentationFormat>
  <Paragraphs>296</Paragraphs>
  <Slides>42</Slides>
  <Notes>42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8" baseType="lpstr">
      <vt:lpstr>Times New Roman</vt:lpstr>
      <vt:lpstr>Roboto</vt:lpstr>
      <vt:lpstr>Montserrat</vt:lpstr>
      <vt:lpstr>Arial</vt:lpstr>
      <vt:lpstr>Calibri</vt:lpstr>
      <vt:lpstr>Simple Light</vt:lpstr>
      <vt:lpstr>ISLAM I MEDIA OG POPULÆRKULTUR — Kapittel 3, 25, 27 –</vt:lpstr>
      <vt:lpstr>Planen fremover</vt:lpstr>
      <vt:lpstr>Kompetansemål</vt:lpstr>
      <vt:lpstr>Diskriminering, utenforskap og rasisme</vt:lpstr>
      <vt:lpstr>Representasjoner i Disney - Aladdin</vt:lpstr>
      <vt:lpstr>Sentrale begreper</vt:lpstr>
      <vt:lpstr>Hva er rasisme?</vt:lpstr>
      <vt:lpstr>Rasisme</vt:lpstr>
      <vt:lpstr>Et historisk perspektiv på rasisme</vt:lpstr>
      <vt:lpstr>Hva er mikroaggresjoner?</vt:lpstr>
      <vt:lpstr>Mikroaggresjoner</vt:lpstr>
      <vt:lpstr>Hva er fordommer?</vt:lpstr>
      <vt:lpstr>Fordommer</vt:lpstr>
      <vt:lpstr>Hva er diskriminering?</vt:lpstr>
      <vt:lpstr>Diskriminering</vt:lpstr>
      <vt:lpstr>Diskriminering: Lov om likestilling og forbud mot diskriminering</vt:lpstr>
      <vt:lpstr>Hva er strukturell rasisme?</vt:lpstr>
      <vt:lpstr>Strukturell rasisme</vt:lpstr>
      <vt:lpstr>Eksempler: strukturell rasisme (fordommer→diskriminering)</vt:lpstr>
      <vt:lpstr>Strukturell rasisme (fordommer→diskriminering) </vt:lpstr>
      <vt:lpstr>Representasjon og mangfold</vt:lpstr>
      <vt:lpstr>Hva er kildekritikk og clickbait? </vt:lpstr>
      <vt:lpstr>Hva vet dere om kildekritikk?  </vt:lpstr>
      <vt:lpstr>Hva er kildekritikk?</vt:lpstr>
      <vt:lpstr>Clickbait i media og populærkultur </vt:lpstr>
      <vt:lpstr>VISAK</vt:lpstr>
      <vt:lpstr>ISLAM</vt:lpstr>
      <vt:lpstr>Hva diskuterte vi sist time? </vt:lpstr>
      <vt:lpstr>Representasjoner av islam i VG: </vt:lpstr>
      <vt:lpstr>HANDLINGSPLAN MOT DISKRIMINERING AV OG HAT MOT MUSLIMER “Holdninger om islam i befolkningen og omtale i media”  </vt:lpstr>
      <vt:lpstr>“Holdninger om islam i befolkningen og omtale i media” Retrievers medieanalyse fra 2017, Islam og muslimer i norske medier  </vt:lpstr>
      <vt:lpstr>Kongsberg-angrepet </vt:lpstr>
      <vt:lpstr>Diskusjonsoppgaver</vt:lpstr>
      <vt:lpstr>PowerPoint-presentasjon</vt:lpstr>
      <vt:lpstr>“Holdninger om islam i befolkningen og omtale i media” Retrievers medieanalyse fra 2017, Islam og muslimer i norske medier  </vt:lpstr>
      <vt:lpstr>“Holdninger om islam i befolkningen og omtale i media” Senter for studier av holocaust og livssynsminoriteter: Holdninger til jøder og muslimer i Norge 2017  </vt:lpstr>
      <vt:lpstr>Karpe - “Den islamske elefanten”  – les sangteksten og marker setninger du synes er interessante/relevante -  </vt:lpstr>
      <vt:lpstr>Karpe - “Den islamske elefanten”  – les og analyser lyrics –  </vt:lpstr>
      <vt:lpstr>Hva skal vi sitte igjen med?</vt:lpstr>
      <vt:lpstr>Kilder</vt:lpstr>
      <vt:lpstr>Kilder (fortsettelse)</vt:lpstr>
      <vt:lpstr>Bildekilder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 I MEDIA OG POPULÆRKULTUR — Kapittel 3, 25, 27 –</dc:title>
  <dc:creator>Sverre Nystad</dc:creator>
  <cp:lastModifiedBy>Sverre Nystad</cp:lastModifiedBy>
  <cp:revision>1</cp:revision>
  <dcterms:modified xsi:type="dcterms:W3CDTF">2023-12-12T19:55:36Z</dcterms:modified>
</cp:coreProperties>
</file>